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6"/>
  </p:notesMasterIdLst>
  <p:sldIdLst>
    <p:sldId id="257" r:id="rId2"/>
    <p:sldId id="286" r:id="rId3"/>
    <p:sldId id="260" r:id="rId4"/>
    <p:sldId id="261" r:id="rId5"/>
    <p:sldId id="262" r:id="rId6"/>
    <p:sldId id="271" r:id="rId7"/>
    <p:sldId id="287" r:id="rId8"/>
    <p:sldId id="288" r:id="rId9"/>
    <p:sldId id="289" r:id="rId10"/>
    <p:sldId id="290" r:id="rId11"/>
    <p:sldId id="284" r:id="rId12"/>
    <p:sldId id="292" r:id="rId13"/>
    <p:sldId id="274" r:id="rId14"/>
    <p:sldId id="281" r:id="rId15"/>
    <p:sldId id="304" r:id="rId16"/>
    <p:sldId id="305" r:id="rId17"/>
    <p:sldId id="293" r:id="rId18"/>
    <p:sldId id="296" r:id="rId19"/>
    <p:sldId id="297" r:id="rId20"/>
    <p:sldId id="299" r:id="rId21"/>
    <p:sldId id="300" r:id="rId22"/>
    <p:sldId id="302" r:id="rId23"/>
    <p:sldId id="307" r:id="rId24"/>
    <p:sldId id="308" r:id="rId2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611" autoAdjust="0"/>
    <p:restoredTop sz="82085" autoAdjust="0"/>
  </p:normalViewPr>
  <p:slideViewPr>
    <p:cSldViewPr>
      <p:cViewPr varScale="1">
        <p:scale>
          <a:sx n="80" d="100"/>
          <a:sy n="80" d="100"/>
        </p:scale>
        <p:origin x="-92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Studies\Smart%20Multi%20Versioning%20for%20Read%20Dominated%20Workloads%20-%20Transact\results-21.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Studies\Smart%20Multi%20Versioning%20for%20Read%20Dominated%20Workloads%20-%20Transact\results-21.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Studies\Smart%20Multi%20Versioning%20for%20Read%20Dominated%20Workloads%20-%20Transact\results-21.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Studies\Smart%20Multi%20Versioning%20for%20Read%20Dominated%20Workloads%20-%20Transact\results-21.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Studies\Smart%20Multi%20Versioning%20for%20Read%20Dominated%20Workloads%20-%20Transact\results-21.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Studies\Smart%20Multi%20Versioning%20for%20Read%20Dominated%20Workloads%20-%20Transact\results-21.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2495119094103872"/>
          <c:y val="8.5887312104681077E-2"/>
          <c:w val="0.84498242873877405"/>
          <c:h val="0.71544797245845881"/>
        </c:manualLayout>
      </c:layout>
      <c:lineChart>
        <c:grouping val="standard"/>
        <c:ser>
          <c:idx val="2"/>
          <c:order val="0"/>
          <c:tx>
            <c:v>SMV</c:v>
          </c:tx>
          <c:spPr>
            <a:ln w="15875">
              <a:solidFill>
                <a:schemeClr val="tx1"/>
              </a:solidFill>
            </a:ln>
          </c:spPr>
          <c:marker>
            <c:spPr>
              <a:solidFill>
                <a:schemeClr val="tx1"/>
              </a:solidFill>
              <a:ln>
                <a:solidFill>
                  <a:schemeClr val="tx1"/>
                </a:solidFill>
              </a:ln>
            </c:spPr>
          </c:marker>
          <c:cat>
            <c:numRef>
              <c:f>'2048_r'!$B$8:$G$8</c:f>
              <c:numCache>
                <c:formatCode>General</c:formatCode>
                <c:ptCount val="6"/>
                <c:pt idx="0">
                  <c:v>1</c:v>
                </c:pt>
                <c:pt idx="1">
                  <c:v>2</c:v>
                </c:pt>
                <c:pt idx="2">
                  <c:v>4</c:v>
                </c:pt>
                <c:pt idx="3">
                  <c:v>8</c:v>
                </c:pt>
                <c:pt idx="4">
                  <c:v>16</c:v>
                </c:pt>
                <c:pt idx="5">
                  <c:v>32</c:v>
                </c:pt>
              </c:numCache>
            </c:numRef>
          </c:cat>
          <c:val>
            <c:numRef>
              <c:f>'2048_r'!$B$10:$G$10</c:f>
              <c:numCache>
                <c:formatCode>General</c:formatCode>
                <c:ptCount val="6"/>
                <c:pt idx="0">
                  <c:v>1</c:v>
                </c:pt>
                <c:pt idx="1">
                  <c:v>0.99949310499999977</c:v>
                </c:pt>
                <c:pt idx="2">
                  <c:v>0.99923831499999982</c:v>
                </c:pt>
                <c:pt idx="3">
                  <c:v>0.99524376699999972</c:v>
                </c:pt>
                <c:pt idx="4">
                  <c:v>0.97861172099999982</c:v>
                </c:pt>
                <c:pt idx="5">
                  <c:v>0.95780173800000024</c:v>
                </c:pt>
              </c:numCache>
            </c:numRef>
          </c:val>
        </c:ser>
        <c:ser>
          <c:idx val="1"/>
          <c:order val="1"/>
          <c:tx>
            <c:v>SMVUnlimited</c:v>
          </c:tx>
          <c:spPr>
            <a:ln w="12700"/>
          </c:spPr>
          <c:cat>
            <c:numRef>
              <c:f>'2048_r'!$B$8:$G$8</c:f>
              <c:numCache>
                <c:formatCode>General</c:formatCode>
                <c:ptCount val="6"/>
                <c:pt idx="0">
                  <c:v>1</c:v>
                </c:pt>
                <c:pt idx="1">
                  <c:v>2</c:v>
                </c:pt>
                <c:pt idx="2">
                  <c:v>4</c:v>
                </c:pt>
                <c:pt idx="3">
                  <c:v>8</c:v>
                </c:pt>
                <c:pt idx="4">
                  <c:v>16</c:v>
                </c:pt>
                <c:pt idx="5">
                  <c:v>32</c:v>
                </c:pt>
              </c:numCache>
            </c:numRef>
          </c:cat>
          <c:val>
            <c:numRef>
              <c:f>'2048_r'!$B$9:$G$9</c:f>
              <c:numCache>
                <c:formatCode>General</c:formatCode>
                <c:ptCount val="6"/>
                <c:pt idx="0">
                  <c:v>1</c:v>
                </c:pt>
                <c:pt idx="1">
                  <c:v>0.99889593899999995</c:v>
                </c:pt>
                <c:pt idx="2">
                  <c:v>0.99923842399999996</c:v>
                </c:pt>
                <c:pt idx="3">
                  <c:v>0.99447112799999982</c:v>
                </c:pt>
                <c:pt idx="4">
                  <c:v>0.98238867499999982</c:v>
                </c:pt>
                <c:pt idx="5">
                  <c:v>0.97000417699999997</c:v>
                </c:pt>
              </c:numCache>
            </c:numRef>
          </c:val>
        </c:ser>
        <c:ser>
          <c:idx val="4"/>
          <c:order val="2"/>
          <c:tx>
            <c:strRef>
              <c:f>'2048_r'!$A$12</c:f>
              <c:strCache>
                <c:ptCount val="1"/>
                <c:pt idx="0">
                  <c:v>4-ver</c:v>
                </c:pt>
              </c:strCache>
            </c:strRef>
          </c:tx>
          <c:spPr>
            <a:ln w="12700"/>
          </c:spPr>
          <c:cat>
            <c:numRef>
              <c:f>'2048_r'!$B$8:$G$8</c:f>
              <c:numCache>
                <c:formatCode>General</c:formatCode>
                <c:ptCount val="6"/>
                <c:pt idx="0">
                  <c:v>1</c:v>
                </c:pt>
                <c:pt idx="1">
                  <c:v>2</c:v>
                </c:pt>
                <c:pt idx="2">
                  <c:v>4</c:v>
                </c:pt>
                <c:pt idx="3">
                  <c:v>8</c:v>
                </c:pt>
                <c:pt idx="4">
                  <c:v>16</c:v>
                </c:pt>
                <c:pt idx="5">
                  <c:v>32</c:v>
                </c:pt>
              </c:numCache>
            </c:numRef>
          </c:cat>
          <c:val>
            <c:numRef>
              <c:f>'2048_r'!$B$12:$G$12</c:f>
              <c:numCache>
                <c:formatCode>General</c:formatCode>
                <c:ptCount val="6"/>
                <c:pt idx="0">
                  <c:v>1</c:v>
                </c:pt>
                <c:pt idx="1">
                  <c:v>0.97757448599999963</c:v>
                </c:pt>
                <c:pt idx="2">
                  <c:v>0.96200395300000019</c:v>
                </c:pt>
                <c:pt idx="3">
                  <c:v>0.92506993800000004</c:v>
                </c:pt>
                <c:pt idx="4">
                  <c:v>0.87514767500000024</c:v>
                </c:pt>
                <c:pt idx="5">
                  <c:v>0.76092285000000026</c:v>
                </c:pt>
              </c:numCache>
            </c:numRef>
          </c:val>
        </c:ser>
        <c:ser>
          <c:idx val="5"/>
          <c:order val="3"/>
          <c:tx>
            <c:strRef>
              <c:f>'2048_r'!$A$13</c:f>
              <c:strCache>
                <c:ptCount val="1"/>
                <c:pt idx="0">
                  <c:v>8-ver</c:v>
                </c:pt>
              </c:strCache>
            </c:strRef>
          </c:tx>
          <c:spPr>
            <a:ln w="12700"/>
          </c:spPr>
          <c:cat>
            <c:numRef>
              <c:f>'2048_r'!$B$8:$G$8</c:f>
              <c:numCache>
                <c:formatCode>General</c:formatCode>
                <c:ptCount val="6"/>
                <c:pt idx="0">
                  <c:v>1</c:v>
                </c:pt>
                <c:pt idx="1">
                  <c:v>2</c:v>
                </c:pt>
                <c:pt idx="2">
                  <c:v>4</c:v>
                </c:pt>
                <c:pt idx="3">
                  <c:v>8</c:v>
                </c:pt>
                <c:pt idx="4">
                  <c:v>16</c:v>
                </c:pt>
                <c:pt idx="5">
                  <c:v>32</c:v>
                </c:pt>
              </c:numCache>
            </c:numRef>
          </c:cat>
          <c:val>
            <c:numRef>
              <c:f>'2048_r'!$B$13:$G$13</c:f>
              <c:numCache>
                <c:formatCode>General</c:formatCode>
                <c:ptCount val="6"/>
                <c:pt idx="0">
                  <c:v>1</c:v>
                </c:pt>
                <c:pt idx="1">
                  <c:v>0.97812735899999981</c:v>
                </c:pt>
                <c:pt idx="2">
                  <c:v>0.96510078700000002</c:v>
                </c:pt>
                <c:pt idx="3">
                  <c:v>0.92868309000000004</c:v>
                </c:pt>
                <c:pt idx="4">
                  <c:v>0.85536951400000005</c:v>
                </c:pt>
                <c:pt idx="5">
                  <c:v>0.76478784300000024</c:v>
                </c:pt>
              </c:numCache>
            </c:numRef>
          </c:val>
        </c:ser>
        <c:ser>
          <c:idx val="3"/>
          <c:order val="4"/>
          <c:tx>
            <c:strRef>
              <c:f>'2048_r'!$A$11</c:f>
              <c:strCache>
                <c:ptCount val="1"/>
                <c:pt idx="0">
                  <c:v>TL2-Style</c:v>
                </c:pt>
              </c:strCache>
            </c:strRef>
          </c:tx>
          <c:spPr>
            <a:ln w="12700"/>
          </c:spPr>
          <c:marker>
            <c:spPr>
              <a:ln w="15875"/>
            </c:spPr>
          </c:marker>
          <c:cat>
            <c:numRef>
              <c:f>'2048_r'!$B$8:$G$8</c:f>
              <c:numCache>
                <c:formatCode>General</c:formatCode>
                <c:ptCount val="6"/>
                <c:pt idx="0">
                  <c:v>1</c:v>
                </c:pt>
                <c:pt idx="1">
                  <c:v>2</c:v>
                </c:pt>
                <c:pt idx="2">
                  <c:v>4</c:v>
                </c:pt>
                <c:pt idx="3">
                  <c:v>8</c:v>
                </c:pt>
                <c:pt idx="4">
                  <c:v>16</c:v>
                </c:pt>
                <c:pt idx="5">
                  <c:v>32</c:v>
                </c:pt>
              </c:numCache>
            </c:numRef>
          </c:cat>
          <c:val>
            <c:numRef>
              <c:f>'2048_r'!$B$11:$G$11</c:f>
              <c:numCache>
                <c:formatCode>General</c:formatCode>
                <c:ptCount val="6"/>
                <c:pt idx="0">
                  <c:v>1</c:v>
                </c:pt>
                <c:pt idx="1">
                  <c:v>0.94919082000000021</c:v>
                </c:pt>
                <c:pt idx="2">
                  <c:v>0.90329681900000003</c:v>
                </c:pt>
                <c:pt idx="3">
                  <c:v>0.81662841100000039</c:v>
                </c:pt>
                <c:pt idx="4">
                  <c:v>0.69208070600000038</c:v>
                </c:pt>
                <c:pt idx="5">
                  <c:v>0.54136774299999979</c:v>
                </c:pt>
              </c:numCache>
            </c:numRef>
          </c:val>
        </c:ser>
        <c:marker val="1"/>
        <c:axId val="66235392"/>
        <c:axId val="66696704"/>
      </c:lineChart>
      <c:catAx>
        <c:axId val="66235392"/>
        <c:scaling>
          <c:orientation val="minMax"/>
        </c:scaling>
        <c:axPos val="b"/>
        <c:title>
          <c:tx>
            <c:rich>
              <a:bodyPr/>
              <a:lstStyle/>
              <a:p>
                <a:pPr>
                  <a:defRPr sz="800" b="1" i="0" u="none" strike="noStrike" baseline="0">
                    <a:solidFill>
                      <a:srgbClr val="000000"/>
                    </a:solidFill>
                    <a:latin typeface="Arial"/>
                    <a:ea typeface="Arial"/>
                    <a:cs typeface="Arial"/>
                  </a:defRPr>
                </a:pPr>
                <a:r>
                  <a:rPr lang="en-US" sz="1000" b="0"/>
                  <a:t>Threads (log scale)</a:t>
                </a:r>
              </a:p>
            </c:rich>
          </c:tx>
          <c:layout>
            <c:manualLayout>
              <c:xMode val="edge"/>
              <c:yMode val="edge"/>
              <c:x val="0.43115089649324889"/>
              <c:y val="0.88737200101891067"/>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6696704"/>
        <c:crosses val="autoZero"/>
        <c:auto val="1"/>
        <c:lblAlgn val="ctr"/>
        <c:lblOffset val="100"/>
        <c:tickLblSkip val="1"/>
        <c:tickMarkSkip val="1"/>
      </c:catAx>
      <c:valAx>
        <c:axId val="66696704"/>
        <c:scaling>
          <c:orientation val="minMax"/>
          <c:max val="1"/>
        </c:scaling>
        <c:axPos val="l"/>
        <c:title>
          <c:tx>
            <c:rich>
              <a:bodyPr/>
              <a:lstStyle/>
              <a:p>
                <a:pPr>
                  <a:defRPr sz="800" b="1" i="0" u="none" strike="noStrike" baseline="0">
                    <a:solidFill>
                      <a:srgbClr val="000000"/>
                    </a:solidFill>
                    <a:latin typeface="Arial"/>
                    <a:ea typeface="Arial"/>
                    <a:cs typeface="Arial"/>
                  </a:defRPr>
                </a:pPr>
                <a:r>
                  <a:rPr lang="en-US" sz="1000" b="0"/>
                  <a:t>Commit ratio</a:t>
                </a:r>
              </a:p>
            </c:rich>
          </c:tx>
          <c:layout>
            <c:manualLayout>
              <c:xMode val="edge"/>
              <c:yMode val="edge"/>
              <c:x val="2.0443240726189665E-2"/>
              <c:y val="0.29318988720981193"/>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6235392"/>
        <c:crosses val="autoZero"/>
        <c:crossBetween val="midCat"/>
        <c:majorUnit val="0.2"/>
      </c:valAx>
      <c:spPr>
        <a:noFill/>
        <a:ln w="9525">
          <a:solidFill>
            <a:sysClr val="windowText" lastClr="000000"/>
          </a:solidFill>
        </a:ln>
      </c:spPr>
    </c:plotArea>
    <c:legend>
      <c:legendPos val="r"/>
      <c:layout>
        <c:manualLayout>
          <c:xMode val="edge"/>
          <c:yMode val="edge"/>
          <c:x val="0.13355976861722196"/>
          <c:y val="0.48405293624977175"/>
          <c:w val="0.21796166537409511"/>
          <c:h val="0.30198186217718304"/>
        </c:manualLayout>
      </c:layout>
      <c:overlay val="1"/>
      <c:spPr>
        <a:solidFill>
          <a:srgbClr val="FFFFFF"/>
        </a:solidFill>
        <a:ln w="3175">
          <a:noFill/>
          <a:prstDash val="solid"/>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chart>
  <c:spPr>
    <a:solidFill>
      <a:schemeClr val="bg1"/>
    </a:solidFill>
    <a:ln w="3175">
      <a:no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495119094103872"/>
          <c:y val="8.5887312104681035E-2"/>
          <c:w val="0.84498242873877405"/>
          <c:h val="0.71544797245845848"/>
        </c:manualLayout>
      </c:layout>
      <c:lineChart>
        <c:grouping val="standard"/>
        <c:ser>
          <c:idx val="2"/>
          <c:order val="0"/>
          <c:tx>
            <c:v>SMV</c:v>
          </c:tx>
          <c:spPr>
            <a:ln w="15875">
              <a:solidFill>
                <a:schemeClr val="tx1"/>
              </a:solidFill>
            </a:ln>
          </c:spPr>
          <c:marker>
            <c:spPr>
              <a:solidFill>
                <a:schemeClr val="tx1"/>
              </a:solidFill>
              <a:ln>
                <a:solidFill>
                  <a:prstClr val="black"/>
                </a:solidFill>
              </a:ln>
            </c:spPr>
          </c:marker>
          <c:cat>
            <c:numRef>
              <c:f>'2048_r'!$B$1:$G$1</c:f>
              <c:numCache>
                <c:formatCode>General</c:formatCode>
                <c:ptCount val="6"/>
                <c:pt idx="0">
                  <c:v>1</c:v>
                </c:pt>
                <c:pt idx="1">
                  <c:v>2</c:v>
                </c:pt>
                <c:pt idx="2">
                  <c:v>4</c:v>
                </c:pt>
                <c:pt idx="3">
                  <c:v>8</c:v>
                </c:pt>
                <c:pt idx="4">
                  <c:v>16</c:v>
                </c:pt>
                <c:pt idx="5">
                  <c:v>32</c:v>
                </c:pt>
              </c:numCache>
            </c:numRef>
          </c:cat>
          <c:val>
            <c:numRef>
              <c:f>'2048_r'!$B$3:$G$3</c:f>
              <c:numCache>
                <c:formatCode>General</c:formatCode>
                <c:ptCount val="6"/>
                <c:pt idx="0">
                  <c:v>93.665459767304981</c:v>
                </c:pt>
                <c:pt idx="1">
                  <c:v>151.94218541782405</c:v>
                </c:pt>
                <c:pt idx="2">
                  <c:v>261.93670642862372</c:v>
                </c:pt>
                <c:pt idx="3">
                  <c:v>318.02883803918991</c:v>
                </c:pt>
                <c:pt idx="4">
                  <c:v>510.23541925725078</c:v>
                </c:pt>
                <c:pt idx="5">
                  <c:v>597.41000265082721</c:v>
                </c:pt>
              </c:numCache>
            </c:numRef>
          </c:val>
        </c:ser>
        <c:ser>
          <c:idx val="1"/>
          <c:order val="1"/>
          <c:tx>
            <c:v>SMVUnlimited</c:v>
          </c:tx>
          <c:spPr>
            <a:ln w="12700"/>
          </c:spPr>
          <c:cat>
            <c:numRef>
              <c:f>'2048_r'!$B$1:$G$1</c:f>
              <c:numCache>
                <c:formatCode>General</c:formatCode>
                <c:ptCount val="6"/>
                <c:pt idx="0">
                  <c:v>1</c:v>
                </c:pt>
                <c:pt idx="1">
                  <c:v>2</c:v>
                </c:pt>
                <c:pt idx="2">
                  <c:v>4</c:v>
                </c:pt>
                <c:pt idx="3">
                  <c:v>8</c:v>
                </c:pt>
                <c:pt idx="4">
                  <c:v>16</c:v>
                </c:pt>
                <c:pt idx="5">
                  <c:v>32</c:v>
                </c:pt>
              </c:numCache>
            </c:numRef>
          </c:cat>
          <c:val>
            <c:numRef>
              <c:f>'2048_r'!$B$2:$G$2</c:f>
              <c:numCache>
                <c:formatCode>General</c:formatCode>
                <c:ptCount val="6"/>
                <c:pt idx="0">
                  <c:v>94.107068151455138</c:v>
                </c:pt>
                <c:pt idx="1">
                  <c:v>160.38355195027901</c:v>
                </c:pt>
                <c:pt idx="2">
                  <c:v>285.18921678354798</c:v>
                </c:pt>
                <c:pt idx="3">
                  <c:v>348.87703625444897</c:v>
                </c:pt>
                <c:pt idx="4">
                  <c:v>519.84420862280581</c:v>
                </c:pt>
                <c:pt idx="5">
                  <c:v>623.48182795268224</c:v>
                </c:pt>
              </c:numCache>
            </c:numRef>
          </c:val>
        </c:ser>
        <c:ser>
          <c:idx val="4"/>
          <c:order val="2"/>
          <c:tx>
            <c:strRef>
              <c:f>'2048_r'!$A$5</c:f>
              <c:strCache>
                <c:ptCount val="1"/>
                <c:pt idx="0">
                  <c:v>4-ver</c:v>
                </c:pt>
              </c:strCache>
            </c:strRef>
          </c:tx>
          <c:spPr>
            <a:ln w="12700"/>
          </c:spPr>
          <c:cat>
            <c:numRef>
              <c:f>'2048_r'!$B$1:$G$1</c:f>
              <c:numCache>
                <c:formatCode>General</c:formatCode>
                <c:ptCount val="6"/>
                <c:pt idx="0">
                  <c:v>1</c:v>
                </c:pt>
                <c:pt idx="1">
                  <c:v>2</c:v>
                </c:pt>
                <c:pt idx="2">
                  <c:v>4</c:v>
                </c:pt>
                <c:pt idx="3">
                  <c:v>8</c:v>
                </c:pt>
                <c:pt idx="4">
                  <c:v>16</c:v>
                </c:pt>
                <c:pt idx="5">
                  <c:v>32</c:v>
                </c:pt>
              </c:numCache>
            </c:numRef>
          </c:cat>
          <c:val>
            <c:numRef>
              <c:f>'2048_r'!$B$5:$G$5</c:f>
              <c:numCache>
                <c:formatCode>General</c:formatCode>
                <c:ptCount val="6"/>
                <c:pt idx="0">
                  <c:v>88.369807914423745</c:v>
                </c:pt>
                <c:pt idx="1">
                  <c:v>109.58866500657997</c:v>
                </c:pt>
                <c:pt idx="2">
                  <c:v>177.65078532976398</c:v>
                </c:pt>
                <c:pt idx="3">
                  <c:v>185.256263986291</c:v>
                </c:pt>
                <c:pt idx="4">
                  <c:v>343.74149235014602</c:v>
                </c:pt>
                <c:pt idx="5">
                  <c:v>419.61163001364997</c:v>
                </c:pt>
              </c:numCache>
            </c:numRef>
          </c:val>
        </c:ser>
        <c:ser>
          <c:idx val="5"/>
          <c:order val="3"/>
          <c:tx>
            <c:strRef>
              <c:f>'2048_r'!$A$6</c:f>
              <c:strCache>
                <c:ptCount val="1"/>
                <c:pt idx="0">
                  <c:v>8-ver</c:v>
                </c:pt>
              </c:strCache>
            </c:strRef>
          </c:tx>
          <c:spPr>
            <a:ln w="12700"/>
          </c:spPr>
          <c:cat>
            <c:numRef>
              <c:f>'2048_r'!$B$1:$G$1</c:f>
              <c:numCache>
                <c:formatCode>General</c:formatCode>
                <c:ptCount val="6"/>
                <c:pt idx="0">
                  <c:v>1</c:v>
                </c:pt>
                <c:pt idx="1">
                  <c:v>2</c:v>
                </c:pt>
                <c:pt idx="2">
                  <c:v>4</c:v>
                </c:pt>
                <c:pt idx="3">
                  <c:v>8</c:v>
                </c:pt>
                <c:pt idx="4">
                  <c:v>16</c:v>
                </c:pt>
                <c:pt idx="5">
                  <c:v>32</c:v>
                </c:pt>
              </c:numCache>
            </c:numRef>
          </c:cat>
          <c:val>
            <c:numRef>
              <c:f>'2048_r'!$B$6:$G$6</c:f>
              <c:numCache>
                <c:formatCode>General</c:formatCode>
                <c:ptCount val="6"/>
                <c:pt idx="0">
                  <c:v>76.046205768166629</c:v>
                </c:pt>
                <c:pt idx="1">
                  <c:v>115.59380234670695</c:v>
                </c:pt>
                <c:pt idx="2">
                  <c:v>162.88437981392806</c:v>
                </c:pt>
                <c:pt idx="3">
                  <c:v>176.510407573344</c:v>
                </c:pt>
                <c:pt idx="4">
                  <c:v>308.60121772739694</c:v>
                </c:pt>
                <c:pt idx="5">
                  <c:v>382.66957285287486</c:v>
                </c:pt>
              </c:numCache>
            </c:numRef>
          </c:val>
        </c:ser>
        <c:ser>
          <c:idx val="3"/>
          <c:order val="4"/>
          <c:tx>
            <c:strRef>
              <c:f>'2048_r'!$A$4</c:f>
              <c:strCache>
                <c:ptCount val="1"/>
                <c:pt idx="0">
                  <c:v>TL2-Style</c:v>
                </c:pt>
              </c:strCache>
            </c:strRef>
          </c:tx>
          <c:spPr>
            <a:ln w="12700"/>
          </c:spPr>
          <c:marker>
            <c:spPr>
              <a:ln w="15875"/>
            </c:spPr>
          </c:marker>
          <c:cat>
            <c:numRef>
              <c:f>'2048_r'!$B$1:$G$1</c:f>
              <c:numCache>
                <c:formatCode>General</c:formatCode>
                <c:ptCount val="6"/>
                <c:pt idx="0">
                  <c:v>1</c:v>
                </c:pt>
                <c:pt idx="1">
                  <c:v>2</c:v>
                </c:pt>
                <c:pt idx="2">
                  <c:v>4</c:v>
                </c:pt>
                <c:pt idx="3">
                  <c:v>8</c:v>
                </c:pt>
                <c:pt idx="4">
                  <c:v>16</c:v>
                </c:pt>
                <c:pt idx="5">
                  <c:v>32</c:v>
                </c:pt>
              </c:numCache>
            </c:numRef>
          </c:cat>
          <c:val>
            <c:numRef>
              <c:f>'2048_r'!$B$4:$G$4</c:f>
              <c:numCache>
                <c:formatCode>General</c:formatCode>
                <c:ptCount val="6"/>
                <c:pt idx="0">
                  <c:v>91.812137078954336</c:v>
                </c:pt>
                <c:pt idx="1">
                  <c:v>115.461714564456</c:v>
                </c:pt>
                <c:pt idx="2">
                  <c:v>124.358540908032</c:v>
                </c:pt>
                <c:pt idx="3">
                  <c:v>143.50502908567205</c:v>
                </c:pt>
                <c:pt idx="4">
                  <c:v>249.23380045434092</c:v>
                </c:pt>
                <c:pt idx="5">
                  <c:v>308.62971817760399</c:v>
                </c:pt>
              </c:numCache>
            </c:numRef>
          </c:val>
        </c:ser>
        <c:marker val="1"/>
        <c:axId val="66854912"/>
        <c:axId val="66857216"/>
      </c:lineChart>
      <c:catAx>
        <c:axId val="66854912"/>
        <c:scaling>
          <c:orientation val="minMax"/>
        </c:scaling>
        <c:axPos val="b"/>
        <c:title>
          <c:tx>
            <c:rich>
              <a:bodyPr/>
              <a:lstStyle/>
              <a:p>
                <a:pPr>
                  <a:defRPr sz="800" b="1" i="0" u="none" strike="noStrike" baseline="0">
                    <a:solidFill>
                      <a:srgbClr val="000000"/>
                    </a:solidFill>
                    <a:latin typeface="Arial"/>
                    <a:ea typeface="Arial"/>
                    <a:cs typeface="Arial"/>
                  </a:defRPr>
                </a:pPr>
                <a:r>
                  <a:rPr lang="en-US" sz="1000" b="0"/>
                  <a:t>Threads (log scale)</a:t>
                </a:r>
              </a:p>
            </c:rich>
          </c:tx>
          <c:layout>
            <c:manualLayout>
              <c:xMode val="edge"/>
              <c:yMode val="edge"/>
              <c:x val="0.41749942438084164"/>
              <c:y val="0.88737200101891056"/>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6857216"/>
        <c:crosses val="autoZero"/>
        <c:auto val="1"/>
        <c:lblAlgn val="ctr"/>
        <c:lblOffset val="100"/>
        <c:tickLblSkip val="1"/>
        <c:tickMarkSkip val="1"/>
      </c:catAx>
      <c:valAx>
        <c:axId val="66857216"/>
        <c:scaling>
          <c:orientation val="minMax"/>
        </c:scaling>
        <c:axPos val="l"/>
        <c:title>
          <c:tx>
            <c:rich>
              <a:bodyPr/>
              <a:lstStyle/>
              <a:p>
                <a:pPr>
                  <a:defRPr sz="800" b="1" i="0" u="none" strike="noStrike" baseline="0">
                    <a:solidFill>
                      <a:srgbClr val="000000"/>
                    </a:solidFill>
                    <a:latin typeface="Arial"/>
                    <a:ea typeface="Arial"/>
                    <a:cs typeface="Arial"/>
                  </a:defRPr>
                </a:pPr>
                <a:r>
                  <a:rPr lang="en-US" sz="1000" b="0"/>
                  <a:t>Transactions/sec</a:t>
                </a:r>
              </a:p>
            </c:rich>
          </c:tx>
          <c:layout>
            <c:manualLayout>
              <c:xMode val="edge"/>
              <c:yMode val="edge"/>
              <c:x val="0"/>
              <c:y val="0.26327536736140822"/>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6854912"/>
        <c:crosses val="autoZero"/>
        <c:crossBetween val="midCat"/>
      </c:valAx>
      <c:spPr>
        <a:noFill/>
        <a:ln w="9525">
          <a:solidFill>
            <a:sysClr val="windowText" lastClr="000000"/>
          </a:solidFill>
        </a:ln>
      </c:spPr>
    </c:plotArea>
    <c:legend>
      <c:legendPos val="r"/>
      <c:layout>
        <c:manualLayout>
          <c:xMode val="edge"/>
          <c:yMode val="edge"/>
          <c:x val="0.1308294741947405"/>
          <c:y val="9.9437681056033012E-2"/>
          <c:w val="0.22670861829714964"/>
          <c:h val="0.29770835934169232"/>
        </c:manualLayout>
      </c:layout>
      <c:overlay val="1"/>
      <c:spPr>
        <a:solidFill>
          <a:srgbClr val="FFFFFF"/>
        </a:solidFill>
        <a:ln w="3175">
          <a:noFill/>
          <a:prstDash val="solid"/>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chart>
  <c:spPr>
    <a:solidFill>
      <a:schemeClr val="bg1"/>
    </a:solidFill>
    <a:ln w="3175">
      <a:no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495119094103872"/>
          <c:y val="8.5887312104681077E-2"/>
          <c:w val="0.84498242873877405"/>
          <c:h val="0.71544797245845881"/>
        </c:manualLayout>
      </c:layout>
      <c:lineChart>
        <c:grouping val="standard"/>
        <c:ser>
          <c:idx val="2"/>
          <c:order val="0"/>
          <c:tx>
            <c:v>SMV</c:v>
          </c:tx>
          <c:spPr>
            <a:ln w="15875">
              <a:solidFill>
                <a:schemeClr val="tx1"/>
              </a:solidFill>
            </a:ln>
          </c:spPr>
          <c:marker>
            <c:spPr>
              <a:solidFill>
                <a:sysClr val="windowText" lastClr="000000"/>
              </a:solidFill>
              <a:ln>
                <a:solidFill>
                  <a:prstClr val="black"/>
                </a:solidFill>
              </a:ln>
            </c:spPr>
          </c:marker>
          <c:cat>
            <c:numRef>
              <c:f>'2048_rw'!$B$1:$G$1</c:f>
              <c:numCache>
                <c:formatCode>General</c:formatCode>
                <c:ptCount val="6"/>
                <c:pt idx="0">
                  <c:v>1</c:v>
                </c:pt>
                <c:pt idx="1">
                  <c:v>2</c:v>
                </c:pt>
                <c:pt idx="2">
                  <c:v>4</c:v>
                </c:pt>
                <c:pt idx="3">
                  <c:v>8</c:v>
                </c:pt>
                <c:pt idx="4">
                  <c:v>16</c:v>
                </c:pt>
                <c:pt idx="5">
                  <c:v>32</c:v>
                </c:pt>
              </c:numCache>
            </c:numRef>
          </c:cat>
          <c:val>
            <c:numRef>
              <c:f>'2048_rw'!$B$3:$G$3</c:f>
              <c:numCache>
                <c:formatCode>General</c:formatCode>
                <c:ptCount val="6"/>
                <c:pt idx="0">
                  <c:v>69.412498934871579</c:v>
                </c:pt>
                <c:pt idx="1">
                  <c:v>119.277231327145</c:v>
                </c:pt>
                <c:pt idx="2">
                  <c:v>156.80211558359801</c:v>
                </c:pt>
                <c:pt idx="3">
                  <c:v>238.34105753611098</c:v>
                </c:pt>
                <c:pt idx="4">
                  <c:v>306.23932566050894</c:v>
                </c:pt>
                <c:pt idx="5">
                  <c:v>385.38499999999999</c:v>
                </c:pt>
              </c:numCache>
            </c:numRef>
          </c:val>
        </c:ser>
        <c:ser>
          <c:idx val="1"/>
          <c:order val="1"/>
          <c:tx>
            <c:v>SMVUnlimited</c:v>
          </c:tx>
          <c:spPr>
            <a:ln w="12700"/>
          </c:spPr>
          <c:cat>
            <c:numRef>
              <c:f>'2048_rw'!$B$1:$G$1</c:f>
              <c:numCache>
                <c:formatCode>General</c:formatCode>
                <c:ptCount val="6"/>
                <c:pt idx="0">
                  <c:v>1</c:v>
                </c:pt>
                <c:pt idx="1">
                  <c:v>2</c:v>
                </c:pt>
                <c:pt idx="2">
                  <c:v>4</c:v>
                </c:pt>
                <c:pt idx="3">
                  <c:v>8</c:v>
                </c:pt>
                <c:pt idx="4">
                  <c:v>16</c:v>
                </c:pt>
                <c:pt idx="5">
                  <c:v>32</c:v>
                </c:pt>
              </c:numCache>
            </c:numRef>
          </c:cat>
          <c:val>
            <c:numRef>
              <c:f>'2048_rw'!$B$2:$G$2</c:f>
              <c:numCache>
                <c:formatCode>General</c:formatCode>
                <c:ptCount val="6"/>
                <c:pt idx="0">
                  <c:v>67.049954801456678</c:v>
                </c:pt>
                <c:pt idx="1">
                  <c:v>115.424835627665</c:v>
                </c:pt>
                <c:pt idx="2">
                  <c:v>171.761306616947</c:v>
                </c:pt>
                <c:pt idx="3">
                  <c:v>213.69342492570999</c:v>
                </c:pt>
                <c:pt idx="4">
                  <c:v>165.46122842660907</c:v>
                </c:pt>
                <c:pt idx="5">
                  <c:v>138.50328701471199</c:v>
                </c:pt>
              </c:numCache>
            </c:numRef>
          </c:val>
        </c:ser>
        <c:ser>
          <c:idx val="4"/>
          <c:order val="2"/>
          <c:tx>
            <c:strRef>
              <c:f>'2048_rw'!$A$5</c:f>
              <c:strCache>
                <c:ptCount val="1"/>
                <c:pt idx="0">
                  <c:v>4-ver</c:v>
                </c:pt>
              </c:strCache>
            </c:strRef>
          </c:tx>
          <c:spPr>
            <a:ln w="12700"/>
          </c:spPr>
          <c:cat>
            <c:numRef>
              <c:f>'2048_rw'!$B$1:$G$1</c:f>
              <c:numCache>
                <c:formatCode>General</c:formatCode>
                <c:ptCount val="6"/>
                <c:pt idx="0">
                  <c:v>1</c:v>
                </c:pt>
                <c:pt idx="1">
                  <c:v>2</c:v>
                </c:pt>
                <c:pt idx="2">
                  <c:v>4</c:v>
                </c:pt>
                <c:pt idx="3">
                  <c:v>8</c:v>
                </c:pt>
                <c:pt idx="4">
                  <c:v>16</c:v>
                </c:pt>
                <c:pt idx="5">
                  <c:v>32</c:v>
                </c:pt>
              </c:numCache>
            </c:numRef>
          </c:cat>
          <c:val>
            <c:numRef>
              <c:f>'2048_rw'!$B$5:$G$5</c:f>
              <c:numCache>
                <c:formatCode>General</c:formatCode>
                <c:ptCount val="6"/>
                <c:pt idx="0">
                  <c:v>56.334091370942573</c:v>
                </c:pt>
                <c:pt idx="1">
                  <c:v>107.49814251023598</c:v>
                </c:pt>
                <c:pt idx="2">
                  <c:v>130.32013654272913</c:v>
                </c:pt>
                <c:pt idx="3">
                  <c:v>246.15916402296895</c:v>
                </c:pt>
                <c:pt idx="4">
                  <c:v>417.2295831617551</c:v>
                </c:pt>
                <c:pt idx="5">
                  <c:v>478.73585537513196</c:v>
                </c:pt>
              </c:numCache>
            </c:numRef>
          </c:val>
        </c:ser>
        <c:ser>
          <c:idx val="5"/>
          <c:order val="3"/>
          <c:tx>
            <c:strRef>
              <c:f>'2048_rw'!$A$6</c:f>
              <c:strCache>
                <c:ptCount val="1"/>
                <c:pt idx="0">
                  <c:v>8-ver</c:v>
                </c:pt>
              </c:strCache>
            </c:strRef>
          </c:tx>
          <c:spPr>
            <a:ln w="12700"/>
          </c:spPr>
          <c:cat>
            <c:numRef>
              <c:f>'2048_rw'!$B$1:$G$1</c:f>
              <c:numCache>
                <c:formatCode>General</c:formatCode>
                <c:ptCount val="6"/>
                <c:pt idx="0">
                  <c:v>1</c:v>
                </c:pt>
                <c:pt idx="1">
                  <c:v>2</c:v>
                </c:pt>
                <c:pt idx="2">
                  <c:v>4</c:v>
                </c:pt>
                <c:pt idx="3">
                  <c:v>8</c:v>
                </c:pt>
                <c:pt idx="4">
                  <c:v>16</c:v>
                </c:pt>
                <c:pt idx="5">
                  <c:v>32</c:v>
                </c:pt>
              </c:numCache>
            </c:numRef>
          </c:cat>
          <c:val>
            <c:numRef>
              <c:f>'2048_rw'!$B$6:$G$6</c:f>
              <c:numCache>
                <c:formatCode>General</c:formatCode>
                <c:ptCount val="6"/>
                <c:pt idx="0">
                  <c:v>52.138261327240095</c:v>
                </c:pt>
                <c:pt idx="1">
                  <c:v>89.472500052450243</c:v>
                </c:pt>
                <c:pt idx="2">
                  <c:v>115.54920013332098</c:v>
                </c:pt>
                <c:pt idx="3">
                  <c:v>202.10148502401398</c:v>
                </c:pt>
                <c:pt idx="4">
                  <c:v>272.44360361909298</c:v>
                </c:pt>
                <c:pt idx="5">
                  <c:v>289.26191008234599</c:v>
                </c:pt>
              </c:numCache>
            </c:numRef>
          </c:val>
        </c:ser>
        <c:ser>
          <c:idx val="3"/>
          <c:order val="4"/>
          <c:tx>
            <c:strRef>
              <c:f>'2048_rw'!$A$4</c:f>
              <c:strCache>
                <c:ptCount val="1"/>
                <c:pt idx="0">
                  <c:v>TL2-Style</c:v>
                </c:pt>
              </c:strCache>
            </c:strRef>
          </c:tx>
          <c:spPr>
            <a:ln w="12700"/>
          </c:spPr>
          <c:marker>
            <c:spPr>
              <a:ln w="15875"/>
            </c:spPr>
          </c:marker>
          <c:cat>
            <c:numRef>
              <c:f>'2048_rw'!$B$1:$G$1</c:f>
              <c:numCache>
                <c:formatCode>General</c:formatCode>
                <c:ptCount val="6"/>
                <c:pt idx="0">
                  <c:v>1</c:v>
                </c:pt>
                <c:pt idx="1">
                  <c:v>2</c:v>
                </c:pt>
                <c:pt idx="2">
                  <c:v>4</c:v>
                </c:pt>
                <c:pt idx="3">
                  <c:v>8</c:v>
                </c:pt>
                <c:pt idx="4">
                  <c:v>16</c:v>
                </c:pt>
                <c:pt idx="5">
                  <c:v>32</c:v>
                </c:pt>
              </c:numCache>
            </c:numRef>
          </c:cat>
          <c:val>
            <c:numRef>
              <c:f>'2048_rw'!$B$4:$G$4</c:f>
              <c:numCache>
                <c:formatCode>General</c:formatCode>
                <c:ptCount val="6"/>
                <c:pt idx="0">
                  <c:v>71.029938428507677</c:v>
                </c:pt>
                <c:pt idx="1">
                  <c:v>109.94692416687199</c:v>
                </c:pt>
                <c:pt idx="2">
                  <c:v>136.15549084397205</c:v>
                </c:pt>
                <c:pt idx="3">
                  <c:v>280.85618603350201</c:v>
                </c:pt>
                <c:pt idx="4">
                  <c:v>430.10212334049396</c:v>
                </c:pt>
                <c:pt idx="5">
                  <c:v>501.44091025142194</c:v>
                </c:pt>
              </c:numCache>
            </c:numRef>
          </c:val>
        </c:ser>
        <c:marker val="1"/>
        <c:axId val="66983040"/>
        <c:axId val="66985344"/>
      </c:lineChart>
      <c:catAx>
        <c:axId val="66983040"/>
        <c:scaling>
          <c:orientation val="minMax"/>
        </c:scaling>
        <c:axPos val="b"/>
        <c:title>
          <c:tx>
            <c:rich>
              <a:bodyPr/>
              <a:lstStyle/>
              <a:p>
                <a:pPr>
                  <a:defRPr sz="800" b="1" i="0" u="none" strike="noStrike" baseline="0">
                    <a:solidFill>
                      <a:srgbClr val="000000"/>
                    </a:solidFill>
                    <a:latin typeface="Arial"/>
                    <a:ea typeface="Arial"/>
                    <a:cs typeface="Arial"/>
                  </a:defRPr>
                </a:pPr>
                <a:r>
                  <a:rPr lang="en-US" sz="1000" b="0"/>
                  <a:t>Threads (log scale)</a:t>
                </a:r>
              </a:p>
            </c:rich>
          </c:tx>
          <c:layout>
            <c:manualLayout>
              <c:xMode val="edge"/>
              <c:yMode val="edge"/>
              <c:x val="0.42022971880332272"/>
              <c:y val="0.88737200101891056"/>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6985344"/>
        <c:crosses val="autoZero"/>
        <c:auto val="1"/>
        <c:lblAlgn val="ctr"/>
        <c:lblOffset val="100"/>
        <c:tickLblSkip val="1"/>
        <c:tickMarkSkip val="1"/>
      </c:catAx>
      <c:valAx>
        <c:axId val="66985344"/>
        <c:scaling>
          <c:orientation val="minMax"/>
        </c:scaling>
        <c:axPos val="l"/>
        <c:title>
          <c:tx>
            <c:rich>
              <a:bodyPr/>
              <a:lstStyle/>
              <a:p>
                <a:pPr>
                  <a:defRPr sz="800" b="1" i="0" u="none" strike="noStrike" baseline="0">
                    <a:solidFill>
                      <a:srgbClr val="000000"/>
                    </a:solidFill>
                    <a:latin typeface="Arial"/>
                    <a:ea typeface="Arial"/>
                    <a:cs typeface="Arial"/>
                  </a:defRPr>
                </a:pPr>
                <a:r>
                  <a:rPr lang="en-US" sz="1000" b="0"/>
                  <a:t>Transactions/sec</a:t>
                </a:r>
              </a:p>
            </c:rich>
          </c:tx>
          <c:layout>
            <c:manualLayout>
              <c:xMode val="edge"/>
              <c:yMode val="edge"/>
              <c:x val="0"/>
              <c:y val="0.26327536736140822"/>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6983040"/>
        <c:crosses val="autoZero"/>
        <c:crossBetween val="midCat"/>
      </c:valAx>
      <c:spPr>
        <a:noFill/>
        <a:ln w="9525">
          <a:solidFill>
            <a:sysClr val="windowText" lastClr="000000"/>
          </a:solidFill>
        </a:ln>
      </c:spPr>
    </c:plotArea>
    <c:legend>
      <c:legendPos val="r"/>
      <c:layout>
        <c:manualLayout>
          <c:xMode val="edge"/>
          <c:yMode val="edge"/>
          <c:x val="0.1308294741947405"/>
          <c:y val="9.9437681056033012E-2"/>
          <c:w val="0.23292598710303575"/>
          <c:h val="0.30198186217718304"/>
        </c:manualLayout>
      </c:layout>
      <c:overlay val="1"/>
      <c:spPr>
        <a:solidFill>
          <a:srgbClr val="FFFFFF"/>
        </a:solidFill>
        <a:ln w="3175">
          <a:noFill/>
          <a:prstDash val="solid"/>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chart>
  <c:spPr>
    <a:solidFill>
      <a:schemeClr val="bg1"/>
    </a:solidFill>
    <a:ln w="3175">
      <a:no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495119094103872"/>
          <c:y val="8.5887312104681104E-2"/>
          <c:w val="0.84498242873877405"/>
          <c:h val="0.71544797245845904"/>
        </c:manualLayout>
      </c:layout>
      <c:lineChart>
        <c:grouping val="standard"/>
        <c:ser>
          <c:idx val="2"/>
          <c:order val="0"/>
          <c:tx>
            <c:v>SMV</c:v>
          </c:tx>
          <c:spPr>
            <a:ln w="15875">
              <a:solidFill>
                <a:schemeClr val="tx1"/>
              </a:solidFill>
            </a:ln>
          </c:spPr>
          <c:marker>
            <c:spPr>
              <a:solidFill>
                <a:schemeClr val="tx1"/>
              </a:solidFill>
              <a:ln>
                <a:solidFill>
                  <a:prstClr val="black"/>
                </a:solidFill>
              </a:ln>
            </c:spPr>
          </c:marker>
          <c:cat>
            <c:numRef>
              <c:f>'2048_rw'!$B$8:$G$8</c:f>
              <c:numCache>
                <c:formatCode>General</c:formatCode>
                <c:ptCount val="6"/>
                <c:pt idx="0">
                  <c:v>1</c:v>
                </c:pt>
                <c:pt idx="1">
                  <c:v>2</c:v>
                </c:pt>
                <c:pt idx="2">
                  <c:v>4</c:v>
                </c:pt>
                <c:pt idx="3">
                  <c:v>8</c:v>
                </c:pt>
                <c:pt idx="4">
                  <c:v>16</c:v>
                </c:pt>
                <c:pt idx="5">
                  <c:v>32</c:v>
                </c:pt>
              </c:numCache>
            </c:numRef>
          </c:cat>
          <c:val>
            <c:numRef>
              <c:f>'2048_rw'!$B$10:$G$10</c:f>
              <c:numCache>
                <c:formatCode>General</c:formatCode>
                <c:ptCount val="6"/>
                <c:pt idx="0">
                  <c:v>1</c:v>
                </c:pt>
                <c:pt idx="1">
                  <c:v>0.99285582600000022</c:v>
                </c:pt>
                <c:pt idx="2">
                  <c:v>0.96952695499999997</c:v>
                </c:pt>
                <c:pt idx="3">
                  <c:v>0.90673006499999997</c:v>
                </c:pt>
                <c:pt idx="4">
                  <c:v>0.79636448799999981</c:v>
                </c:pt>
                <c:pt idx="5">
                  <c:v>0.57475525200000033</c:v>
                </c:pt>
              </c:numCache>
            </c:numRef>
          </c:val>
        </c:ser>
        <c:ser>
          <c:idx val="1"/>
          <c:order val="1"/>
          <c:tx>
            <c:v>SMVUnlimited</c:v>
          </c:tx>
          <c:spPr>
            <a:ln w="12700"/>
          </c:spPr>
          <c:cat>
            <c:numRef>
              <c:f>'2048_rw'!$B$8:$G$8</c:f>
              <c:numCache>
                <c:formatCode>General</c:formatCode>
                <c:ptCount val="6"/>
                <c:pt idx="0">
                  <c:v>1</c:v>
                </c:pt>
                <c:pt idx="1">
                  <c:v>2</c:v>
                </c:pt>
                <c:pt idx="2">
                  <c:v>4</c:v>
                </c:pt>
                <c:pt idx="3">
                  <c:v>8</c:v>
                </c:pt>
                <c:pt idx="4">
                  <c:v>16</c:v>
                </c:pt>
                <c:pt idx="5">
                  <c:v>32</c:v>
                </c:pt>
              </c:numCache>
            </c:numRef>
          </c:cat>
          <c:val>
            <c:numRef>
              <c:f>'2048_rw'!$B$9:$G$9</c:f>
              <c:numCache>
                <c:formatCode>General</c:formatCode>
                <c:ptCount val="6"/>
                <c:pt idx="0">
                  <c:v>1</c:v>
                </c:pt>
                <c:pt idx="1">
                  <c:v>0.99776715999999976</c:v>
                </c:pt>
                <c:pt idx="2">
                  <c:v>0.97980095800000022</c:v>
                </c:pt>
                <c:pt idx="3">
                  <c:v>0.920631164</c:v>
                </c:pt>
                <c:pt idx="4">
                  <c:v>0.83823305999999997</c:v>
                </c:pt>
                <c:pt idx="5">
                  <c:v>0.76533866333333322</c:v>
                </c:pt>
              </c:numCache>
            </c:numRef>
          </c:val>
        </c:ser>
        <c:ser>
          <c:idx val="4"/>
          <c:order val="2"/>
          <c:tx>
            <c:strRef>
              <c:f>'2048_rw'!$A$12</c:f>
              <c:strCache>
                <c:ptCount val="1"/>
                <c:pt idx="0">
                  <c:v>4-ver</c:v>
                </c:pt>
              </c:strCache>
            </c:strRef>
          </c:tx>
          <c:spPr>
            <a:ln w="12700"/>
          </c:spPr>
          <c:cat>
            <c:numRef>
              <c:f>'2048_rw'!$B$8:$G$8</c:f>
              <c:numCache>
                <c:formatCode>General</c:formatCode>
                <c:ptCount val="6"/>
                <c:pt idx="0">
                  <c:v>1</c:v>
                </c:pt>
                <c:pt idx="1">
                  <c:v>2</c:v>
                </c:pt>
                <c:pt idx="2">
                  <c:v>4</c:v>
                </c:pt>
                <c:pt idx="3">
                  <c:v>8</c:v>
                </c:pt>
                <c:pt idx="4">
                  <c:v>16</c:v>
                </c:pt>
                <c:pt idx="5">
                  <c:v>32</c:v>
                </c:pt>
              </c:numCache>
            </c:numRef>
          </c:cat>
          <c:val>
            <c:numRef>
              <c:f>'2048_rw'!$B$12:$G$12</c:f>
              <c:numCache>
                <c:formatCode>General</c:formatCode>
                <c:ptCount val="6"/>
                <c:pt idx="0">
                  <c:v>1</c:v>
                </c:pt>
                <c:pt idx="1">
                  <c:v>0.95109379100000002</c:v>
                </c:pt>
                <c:pt idx="2">
                  <c:v>0.88301300799999982</c:v>
                </c:pt>
                <c:pt idx="3">
                  <c:v>0.76594572900000024</c:v>
                </c:pt>
                <c:pt idx="4">
                  <c:v>0.55665581100000028</c:v>
                </c:pt>
                <c:pt idx="5">
                  <c:v>0.36138659400000023</c:v>
                </c:pt>
              </c:numCache>
            </c:numRef>
          </c:val>
        </c:ser>
        <c:ser>
          <c:idx val="5"/>
          <c:order val="3"/>
          <c:tx>
            <c:strRef>
              <c:f>'2048_rw'!$A$13</c:f>
              <c:strCache>
                <c:ptCount val="1"/>
                <c:pt idx="0">
                  <c:v>8-ver</c:v>
                </c:pt>
              </c:strCache>
            </c:strRef>
          </c:tx>
          <c:spPr>
            <a:ln w="12700"/>
          </c:spPr>
          <c:cat>
            <c:numRef>
              <c:f>'2048_rw'!$B$8:$G$8</c:f>
              <c:numCache>
                <c:formatCode>General</c:formatCode>
                <c:ptCount val="6"/>
                <c:pt idx="0">
                  <c:v>1</c:v>
                </c:pt>
                <c:pt idx="1">
                  <c:v>2</c:v>
                </c:pt>
                <c:pt idx="2">
                  <c:v>4</c:v>
                </c:pt>
                <c:pt idx="3">
                  <c:v>8</c:v>
                </c:pt>
                <c:pt idx="4">
                  <c:v>16</c:v>
                </c:pt>
                <c:pt idx="5">
                  <c:v>32</c:v>
                </c:pt>
              </c:numCache>
            </c:numRef>
          </c:cat>
          <c:val>
            <c:numRef>
              <c:f>'2048_rw'!$B$13:$G$13</c:f>
              <c:numCache>
                <c:formatCode>General</c:formatCode>
                <c:ptCount val="6"/>
                <c:pt idx="0">
                  <c:v>1</c:v>
                </c:pt>
                <c:pt idx="1">
                  <c:v>0.95036430999999977</c:v>
                </c:pt>
                <c:pt idx="2">
                  <c:v>0.86776747200000026</c:v>
                </c:pt>
                <c:pt idx="3">
                  <c:v>0.77223091500000018</c:v>
                </c:pt>
                <c:pt idx="4">
                  <c:v>0.54279623900000018</c:v>
                </c:pt>
                <c:pt idx="5">
                  <c:v>0.37814456800000013</c:v>
                </c:pt>
              </c:numCache>
            </c:numRef>
          </c:val>
        </c:ser>
        <c:ser>
          <c:idx val="3"/>
          <c:order val="4"/>
          <c:tx>
            <c:strRef>
              <c:f>'2048_rw'!$A$11</c:f>
              <c:strCache>
                <c:ptCount val="1"/>
                <c:pt idx="0">
                  <c:v>TL2-Style</c:v>
                </c:pt>
              </c:strCache>
            </c:strRef>
          </c:tx>
          <c:spPr>
            <a:ln w="12700"/>
          </c:spPr>
          <c:marker>
            <c:spPr>
              <a:ln w="15875"/>
            </c:spPr>
          </c:marker>
          <c:cat>
            <c:numRef>
              <c:f>'2048_rw'!$B$8:$G$8</c:f>
              <c:numCache>
                <c:formatCode>General</c:formatCode>
                <c:ptCount val="6"/>
                <c:pt idx="0">
                  <c:v>1</c:v>
                </c:pt>
                <c:pt idx="1">
                  <c:v>2</c:v>
                </c:pt>
                <c:pt idx="2">
                  <c:v>4</c:v>
                </c:pt>
                <c:pt idx="3">
                  <c:v>8</c:v>
                </c:pt>
                <c:pt idx="4">
                  <c:v>16</c:v>
                </c:pt>
                <c:pt idx="5">
                  <c:v>32</c:v>
                </c:pt>
              </c:numCache>
            </c:numRef>
          </c:cat>
          <c:val>
            <c:numRef>
              <c:f>'2048_rw'!$B$11:$G$11</c:f>
              <c:numCache>
                <c:formatCode>General</c:formatCode>
                <c:ptCount val="6"/>
                <c:pt idx="0">
                  <c:v>1</c:v>
                </c:pt>
                <c:pt idx="1">
                  <c:v>0.89102387599999999</c:v>
                </c:pt>
                <c:pt idx="2">
                  <c:v>0.77532748200000023</c:v>
                </c:pt>
                <c:pt idx="3">
                  <c:v>0.62990111600000032</c:v>
                </c:pt>
                <c:pt idx="4">
                  <c:v>0.42571069000000011</c:v>
                </c:pt>
                <c:pt idx="5">
                  <c:v>0.27503056555555611</c:v>
                </c:pt>
              </c:numCache>
            </c:numRef>
          </c:val>
        </c:ser>
        <c:marker val="1"/>
        <c:axId val="67037824"/>
        <c:axId val="66925312"/>
      </c:lineChart>
      <c:catAx>
        <c:axId val="67037824"/>
        <c:scaling>
          <c:orientation val="minMax"/>
        </c:scaling>
        <c:axPos val="b"/>
        <c:title>
          <c:tx>
            <c:rich>
              <a:bodyPr/>
              <a:lstStyle/>
              <a:p>
                <a:pPr>
                  <a:defRPr sz="800" b="1" i="0" u="none" strike="noStrike" baseline="0">
                    <a:solidFill>
                      <a:srgbClr val="000000"/>
                    </a:solidFill>
                    <a:latin typeface="Arial"/>
                    <a:ea typeface="Arial"/>
                    <a:cs typeface="Arial"/>
                  </a:defRPr>
                </a:pPr>
                <a:r>
                  <a:rPr lang="en-US" sz="1000" b="0"/>
                  <a:t>Threads (log scale)</a:t>
                </a:r>
              </a:p>
            </c:rich>
          </c:tx>
          <c:layout>
            <c:manualLayout>
              <c:xMode val="edge"/>
              <c:yMode val="edge"/>
              <c:x val="0.42296001322580479"/>
              <c:y val="0.88737200101891056"/>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6925312"/>
        <c:crosses val="autoZero"/>
        <c:auto val="1"/>
        <c:lblAlgn val="ctr"/>
        <c:lblOffset val="100"/>
        <c:tickLblSkip val="1"/>
        <c:tickMarkSkip val="1"/>
      </c:catAx>
      <c:valAx>
        <c:axId val="66925312"/>
        <c:scaling>
          <c:orientation val="minMax"/>
          <c:max val="1"/>
        </c:scaling>
        <c:axPos val="l"/>
        <c:title>
          <c:tx>
            <c:rich>
              <a:bodyPr/>
              <a:lstStyle/>
              <a:p>
                <a:pPr>
                  <a:defRPr sz="800" b="1" i="0" u="none" strike="noStrike" baseline="0">
                    <a:solidFill>
                      <a:srgbClr val="000000"/>
                    </a:solidFill>
                    <a:latin typeface="Arial"/>
                    <a:ea typeface="Arial"/>
                    <a:cs typeface="Arial"/>
                  </a:defRPr>
                </a:pPr>
                <a:r>
                  <a:rPr lang="en-US" sz="1000" b="0"/>
                  <a:t>Commit ratio</a:t>
                </a:r>
              </a:p>
            </c:rich>
          </c:tx>
          <c:layout>
            <c:manualLayout>
              <c:xMode val="edge"/>
              <c:yMode val="edge"/>
              <c:x val="5.6563048471202533E-3"/>
              <c:y val="0.30601039571626787"/>
            </c:manualLayout>
          </c:layout>
          <c:spPr>
            <a:noFill/>
            <a:ln w="25400">
              <a:noFill/>
            </a:ln>
          </c:spPr>
        </c:title>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67037824"/>
        <c:crosses val="autoZero"/>
        <c:crossBetween val="midCat"/>
        <c:majorUnit val="0.2"/>
      </c:valAx>
      <c:spPr>
        <a:noFill/>
        <a:ln w="9525">
          <a:solidFill>
            <a:sysClr val="windowText" lastClr="000000"/>
          </a:solidFill>
        </a:ln>
      </c:spPr>
    </c:plotArea>
    <c:legend>
      <c:legendPos val="r"/>
      <c:layout>
        <c:manualLayout>
          <c:xMode val="edge"/>
          <c:yMode val="edge"/>
          <c:x val="0.13355976861722196"/>
          <c:y val="0.48405293624977191"/>
          <c:w val="0.23015129509354557"/>
          <c:h val="0.30198186217718326"/>
        </c:manualLayout>
      </c:layout>
      <c:overlay val="1"/>
      <c:spPr>
        <a:solidFill>
          <a:srgbClr val="FFFFFF"/>
        </a:solidFill>
        <a:ln w="3175">
          <a:noFill/>
          <a:prstDash val="solid"/>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chart>
  <c:spPr>
    <a:solidFill>
      <a:schemeClr val="bg1"/>
    </a:solidFill>
    <a:ln w="3175">
      <a:no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1708150793418499"/>
          <c:y val="3.6641979158545966E-2"/>
          <c:w val="0.83349774122100906"/>
          <c:h val="0.78617681453184685"/>
        </c:manualLayout>
      </c:layout>
      <c:barChart>
        <c:barDir val="col"/>
        <c:grouping val="clustered"/>
        <c:ser>
          <c:idx val="1"/>
          <c:order val="0"/>
          <c:tx>
            <c:strRef>
              <c:f>mem_chart_r!$A$3</c:f>
              <c:strCache>
                <c:ptCount val="1"/>
                <c:pt idx="0">
                  <c:v>SMV</c:v>
                </c:pt>
              </c:strCache>
            </c:strRef>
          </c:tx>
          <c:spPr>
            <a:pattFill prst="pct5">
              <a:fgClr>
                <a:srgbClr val="000000"/>
              </a:fgClr>
              <a:bgClr>
                <a:srgbClr val="000000"/>
              </a:bgClr>
            </a:pattFill>
          </c:spPr>
          <c:cat>
            <c:numRef>
              <c:f>mem_chart_r!$B$1:$D$1</c:f>
              <c:numCache>
                <c:formatCode>General</c:formatCode>
                <c:ptCount val="3"/>
                <c:pt idx="0">
                  <c:v>1</c:v>
                </c:pt>
                <c:pt idx="1">
                  <c:v>16</c:v>
                </c:pt>
                <c:pt idx="2">
                  <c:v>32</c:v>
                </c:pt>
              </c:numCache>
            </c:numRef>
          </c:cat>
          <c:val>
            <c:numRef>
              <c:f>mem_chart_r!$B$3:$D$3</c:f>
              <c:numCache>
                <c:formatCode>General</c:formatCode>
                <c:ptCount val="3"/>
                <c:pt idx="0">
                  <c:v>280.51666666666671</c:v>
                </c:pt>
                <c:pt idx="1">
                  <c:v>471.75</c:v>
                </c:pt>
                <c:pt idx="2">
                  <c:v>535.21666666666692</c:v>
                </c:pt>
              </c:numCache>
            </c:numRef>
          </c:val>
        </c:ser>
        <c:ser>
          <c:idx val="0"/>
          <c:order val="1"/>
          <c:tx>
            <c:strRef>
              <c:f>mem_chart_r!$A$2</c:f>
              <c:strCache>
                <c:ptCount val="1"/>
                <c:pt idx="0">
                  <c:v>SMVUnlimited</c:v>
                </c:pt>
              </c:strCache>
            </c:strRef>
          </c:tx>
          <c:spPr>
            <a:solidFill>
              <a:schemeClr val="bg1">
                <a:lumMod val="50000"/>
              </a:schemeClr>
            </a:solidFill>
          </c:spPr>
          <c:val>
            <c:numRef>
              <c:f>mem_chart_r!$B$2:$D$2</c:f>
              <c:numCache>
                <c:formatCode>General</c:formatCode>
                <c:ptCount val="3"/>
                <c:pt idx="0">
                  <c:v>308.56833333333338</c:v>
                </c:pt>
                <c:pt idx="1">
                  <c:v>566.1</c:v>
                </c:pt>
                <c:pt idx="2">
                  <c:v>695.78166666666709</c:v>
                </c:pt>
              </c:numCache>
            </c:numRef>
          </c:val>
        </c:ser>
        <c:ser>
          <c:idx val="2"/>
          <c:order val="2"/>
          <c:tx>
            <c:strRef>
              <c:f>mem_chart_r!$A$4</c:f>
              <c:strCache>
                <c:ptCount val="1"/>
                <c:pt idx="0">
                  <c:v>4-ver</c:v>
                </c:pt>
              </c:strCache>
            </c:strRef>
          </c:tx>
          <c:spPr>
            <a:pattFill prst="wdDnDiag">
              <a:fgClr>
                <a:srgbClr val="000000"/>
              </a:fgClr>
              <a:bgClr>
                <a:srgbClr val="FFFFFF"/>
              </a:bgClr>
            </a:pattFill>
          </c:spPr>
          <c:cat>
            <c:numRef>
              <c:f>mem_chart_r!$B$1:$D$1</c:f>
              <c:numCache>
                <c:formatCode>General</c:formatCode>
                <c:ptCount val="3"/>
                <c:pt idx="0">
                  <c:v>1</c:v>
                </c:pt>
                <c:pt idx="1">
                  <c:v>16</c:v>
                </c:pt>
                <c:pt idx="2">
                  <c:v>32</c:v>
                </c:pt>
              </c:numCache>
            </c:numRef>
          </c:cat>
          <c:val>
            <c:numRef>
              <c:f>mem_chart_r!$B$4:$D$4</c:f>
              <c:numCache>
                <c:formatCode>General</c:formatCode>
                <c:ptCount val="3"/>
                <c:pt idx="0">
                  <c:v>416.16666666666686</c:v>
                </c:pt>
                <c:pt idx="1">
                  <c:v>712.53333333333353</c:v>
                </c:pt>
                <c:pt idx="2">
                  <c:v>736.8499999999998</c:v>
                </c:pt>
              </c:numCache>
            </c:numRef>
          </c:val>
        </c:ser>
        <c:ser>
          <c:idx val="3"/>
          <c:order val="3"/>
          <c:tx>
            <c:strRef>
              <c:f>mem_chart_r!$A$5</c:f>
              <c:strCache>
                <c:ptCount val="1"/>
                <c:pt idx="0">
                  <c:v>8-ver</c:v>
                </c:pt>
              </c:strCache>
            </c:strRef>
          </c:tx>
          <c:spPr>
            <a:pattFill prst="wdUpDiag">
              <a:fgClr>
                <a:srgbClr val="000000"/>
              </a:fgClr>
              <a:bgClr>
                <a:srgbClr val="FFFFFF"/>
              </a:bgClr>
            </a:pattFill>
          </c:spPr>
          <c:cat>
            <c:numRef>
              <c:f>mem_chart_r!$B$1:$D$1</c:f>
              <c:numCache>
                <c:formatCode>General</c:formatCode>
                <c:ptCount val="3"/>
                <c:pt idx="0">
                  <c:v>1</c:v>
                </c:pt>
                <c:pt idx="1">
                  <c:v>16</c:v>
                </c:pt>
                <c:pt idx="2">
                  <c:v>32</c:v>
                </c:pt>
              </c:numCache>
            </c:numRef>
          </c:cat>
          <c:val>
            <c:numRef>
              <c:f>mem_chart_r!$B$5:$D$5</c:f>
              <c:numCache>
                <c:formatCode>General</c:formatCode>
                <c:ptCount val="3"/>
                <c:pt idx="0">
                  <c:v>560.8499999999998</c:v>
                </c:pt>
                <c:pt idx="1">
                  <c:v>827.6</c:v>
                </c:pt>
                <c:pt idx="2">
                  <c:v>966.51666666666665</c:v>
                </c:pt>
              </c:numCache>
            </c:numRef>
          </c:val>
        </c:ser>
        <c:ser>
          <c:idx val="4"/>
          <c:order val="4"/>
          <c:tx>
            <c:strRef>
              <c:f>mem_chart_r!$A$6</c:f>
              <c:strCache>
                <c:ptCount val="1"/>
                <c:pt idx="0">
                  <c:v>TL2</c:v>
                </c:pt>
              </c:strCache>
            </c:strRef>
          </c:tx>
          <c:spPr>
            <a:solidFill>
              <a:schemeClr val="bg1"/>
            </a:solidFill>
            <a:ln>
              <a:solidFill>
                <a:prstClr val="black"/>
              </a:solidFill>
            </a:ln>
          </c:spPr>
          <c:cat>
            <c:numRef>
              <c:f>mem_chart_r!$B$1:$D$1</c:f>
              <c:numCache>
                <c:formatCode>General</c:formatCode>
                <c:ptCount val="3"/>
                <c:pt idx="0">
                  <c:v>1</c:v>
                </c:pt>
                <c:pt idx="1">
                  <c:v>16</c:v>
                </c:pt>
                <c:pt idx="2">
                  <c:v>32</c:v>
                </c:pt>
              </c:numCache>
            </c:numRef>
          </c:cat>
          <c:val>
            <c:numRef>
              <c:f>mem_chart_r!$B$6:$D$6</c:f>
              <c:numCache>
                <c:formatCode>General</c:formatCode>
                <c:ptCount val="3"/>
                <c:pt idx="0">
                  <c:v>274.3</c:v>
                </c:pt>
                <c:pt idx="1">
                  <c:v>550.04999999999973</c:v>
                </c:pt>
                <c:pt idx="2">
                  <c:v>565.65</c:v>
                </c:pt>
              </c:numCache>
            </c:numRef>
          </c:val>
        </c:ser>
        <c:axId val="66964480"/>
        <c:axId val="66974848"/>
      </c:barChart>
      <c:catAx>
        <c:axId val="66964480"/>
        <c:scaling>
          <c:orientation val="minMax"/>
        </c:scaling>
        <c:axPos val="b"/>
        <c:title>
          <c:tx>
            <c:rich>
              <a:bodyPr/>
              <a:lstStyle/>
              <a:p>
                <a:pPr>
                  <a:defRPr/>
                </a:pPr>
                <a:r>
                  <a:rPr lang="en-US"/>
                  <a:t>Threads</a:t>
                </a:r>
              </a:p>
            </c:rich>
          </c:tx>
          <c:layout>
            <c:manualLayout>
              <c:xMode val="edge"/>
              <c:yMode val="edge"/>
              <c:x val="0.49228664242081882"/>
              <c:y val="0.89701307138587871"/>
            </c:manualLayout>
          </c:layout>
        </c:title>
        <c:numFmt formatCode="General" sourceLinked="1"/>
        <c:majorTickMark val="none"/>
        <c:tickLblPos val="nextTo"/>
        <c:crossAx val="66974848"/>
        <c:crosses val="autoZero"/>
        <c:auto val="1"/>
        <c:lblAlgn val="ctr"/>
        <c:lblOffset val="100"/>
      </c:catAx>
      <c:valAx>
        <c:axId val="66974848"/>
        <c:scaling>
          <c:orientation val="minMax"/>
        </c:scaling>
        <c:axPos val="l"/>
        <c:title>
          <c:tx>
            <c:rich>
              <a:bodyPr/>
              <a:lstStyle/>
              <a:p>
                <a:pPr>
                  <a:defRPr/>
                </a:pPr>
                <a:r>
                  <a:rPr lang="en-US"/>
                  <a:t>MBytes</a:t>
                </a:r>
              </a:p>
            </c:rich>
          </c:tx>
          <c:layout>
            <c:manualLayout>
              <c:xMode val="edge"/>
              <c:yMode val="edge"/>
              <c:x val="2.9143694015996446E-3"/>
              <c:y val="0.35671058444427134"/>
            </c:manualLayout>
          </c:layout>
        </c:title>
        <c:numFmt formatCode="General" sourceLinked="1"/>
        <c:tickLblPos val="nextTo"/>
        <c:crossAx val="66964480"/>
        <c:crosses val="autoZero"/>
        <c:crossBetween val="between"/>
      </c:valAx>
      <c:spPr>
        <a:ln>
          <a:solidFill>
            <a:schemeClr val="tx1"/>
          </a:solidFill>
        </a:ln>
      </c:spPr>
    </c:plotArea>
    <c:legend>
      <c:legendPos val="r"/>
      <c:layout>
        <c:manualLayout>
          <c:xMode val="edge"/>
          <c:yMode val="edge"/>
          <c:x val="0.12362224340791532"/>
          <c:y val="5.0470881733842704E-2"/>
          <c:w val="0.23579176073348487"/>
          <c:h val="0.29839791065720789"/>
        </c:manualLayout>
      </c:layout>
    </c:legend>
    <c:plotVisOnly val="1"/>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1708150793418499"/>
          <c:y val="3.6641979158545987E-2"/>
          <c:w val="0.83349774122100906"/>
          <c:h val="0.78617681453184685"/>
        </c:manualLayout>
      </c:layout>
      <c:barChart>
        <c:barDir val="col"/>
        <c:grouping val="clustered"/>
        <c:ser>
          <c:idx val="1"/>
          <c:order val="0"/>
          <c:tx>
            <c:strRef>
              <c:f>mem_chart_r!$A$3</c:f>
              <c:strCache>
                <c:ptCount val="1"/>
                <c:pt idx="0">
                  <c:v>SMV</c:v>
                </c:pt>
              </c:strCache>
            </c:strRef>
          </c:tx>
          <c:spPr>
            <a:pattFill prst="pct5">
              <a:fgClr>
                <a:srgbClr val="000000"/>
              </a:fgClr>
              <a:bgClr>
                <a:srgbClr val="000000"/>
              </a:bgClr>
            </a:pattFill>
          </c:spPr>
          <c:cat>
            <c:numRef>
              <c:f>mem_chart_r!$B$1:$D$1</c:f>
              <c:numCache>
                <c:formatCode>General</c:formatCode>
                <c:ptCount val="3"/>
                <c:pt idx="0">
                  <c:v>1</c:v>
                </c:pt>
                <c:pt idx="1">
                  <c:v>16</c:v>
                </c:pt>
                <c:pt idx="2">
                  <c:v>32</c:v>
                </c:pt>
              </c:numCache>
            </c:numRef>
          </c:cat>
          <c:val>
            <c:numRef>
              <c:f>mem_chart_rw!$B$3:$D$3</c:f>
              <c:numCache>
                <c:formatCode>General</c:formatCode>
                <c:ptCount val="3"/>
                <c:pt idx="0">
                  <c:v>290.25</c:v>
                </c:pt>
                <c:pt idx="1">
                  <c:v>581.31666666666672</c:v>
                </c:pt>
                <c:pt idx="2">
                  <c:v>825.08333333333371</c:v>
                </c:pt>
              </c:numCache>
            </c:numRef>
          </c:val>
        </c:ser>
        <c:ser>
          <c:idx val="0"/>
          <c:order val="1"/>
          <c:tx>
            <c:strRef>
              <c:f>mem_chart_rw!$A$2</c:f>
              <c:strCache>
                <c:ptCount val="1"/>
                <c:pt idx="0">
                  <c:v>SMVUnlimited</c:v>
                </c:pt>
              </c:strCache>
            </c:strRef>
          </c:tx>
          <c:spPr>
            <a:solidFill>
              <a:schemeClr val="bg1">
                <a:lumMod val="50000"/>
              </a:schemeClr>
            </a:solidFill>
          </c:spPr>
          <c:val>
            <c:numRef>
              <c:f>mem_chart_rw!$B$2:$D$2</c:f>
              <c:numCache>
                <c:formatCode>General</c:formatCode>
                <c:ptCount val="3"/>
                <c:pt idx="0">
                  <c:v>377.32499999999999</c:v>
                </c:pt>
                <c:pt idx="1">
                  <c:v>813.84333333333359</c:v>
                </c:pt>
                <c:pt idx="2">
                  <c:v>1237.625</c:v>
                </c:pt>
              </c:numCache>
            </c:numRef>
          </c:val>
        </c:ser>
        <c:ser>
          <c:idx val="2"/>
          <c:order val="2"/>
          <c:tx>
            <c:strRef>
              <c:f>mem_chart_r!$A$4</c:f>
              <c:strCache>
                <c:ptCount val="1"/>
                <c:pt idx="0">
                  <c:v>4-ver</c:v>
                </c:pt>
              </c:strCache>
            </c:strRef>
          </c:tx>
          <c:spPr>
            <a:pattFill prst="wdDnDiag">
              <a:fgClr>
                <a:srgbClr val="000000"/>
              </a:fgClr>
              <a:bgClr>
                <a:srgbClr val="FFFFFF"/>
              </a:bgClr>
            </a:pattFill>
          </c:spPr>
          <c:cat>
            <c:numRef>
              <c:f>mem_chart_r!$B$1:$D$1</c:f>
              <c:numCache>
                <c:formatCode>General</c:formatCode>
                <c:ptCount val="3"/>
                <c:pt idx="0">
                  <c:v>1</c:v>
                </c:pt>
                <c:pt idx="1">
                  <c:v>16</c:v>
                </c:pt>
                <c:pt idx="2">
                  <c:v>32</c:v>
                </c:pt>
              </c:numCache>
            </c:numRef>
          </c:cat>
          <c:val>
            <c:numRef>
              <c:f>mem_chart_rw!$B$4:$D$4</c:f>
              <c:numCache>
                <c:formatCode>General</c:formatCode>
                <c:ptCount val="3"/>
                <c:pt idx="0">
                  <c:v>429.83333333333331</c:v>
                </c:pt>
                <c:pt idx="1">
                  <c:v>742.06666666666672</c:v>
                </c:pt>
                <c:pt idx="2">
                  <c:v>902.4666666666667</c:v>
                </c:pt>
              </c:numCache>
            </c:numRef>
          </c:val>
        </c:ser>
        <c:ser>
          <c:idx val="3"/>
          <c:order val="3"/>
          <c:tx>
            <c:strRef>
              <c:f>mem_chart_r!$A$5</c:f>
              <c:strCache>
                <c:ptCount val="1"/>
                <c:pt idx="0">
                  <c:v>8-ver</c:v>
                </c:pt>
              </c:strCache>
            </c:strRef>
          </c:tx>
          <c:spPr>
            <a:pattFill prst="wdUpDiag">
              <a:fgClr>
                <a:srgbClr val="000000"/>
              </a:fgClr>
              <a:bgClr>
                <a:srgbClr val="FFFFFF"/>
              </a:bgClr>
            </a:pattFill>
          </c:spPr>
          <c:cat>
            <c:numRef>
              <c:f>mem_chart_r!$B$1:$D$1</c:f>
              <c:numCache>
                <c:formatCode>General</c:formatCode>
                <c:ptCount val="3"/>
                <c:pt idx="0">
                  <c:v>1</c:v>
                </c:pt>
                <c:pt idx="1">
                  <c:v>16</c:v>
                </c:pt>
                <c:pt idx="2">
                  <c:v>32</c:v>
                </c:pt>
              </c:numCache>
            </c:numRef>
          </c:cat>
          <c:val>
            <c:numRef>
              <c:f>mem_chart_rw!$B$5:$D$5</c:f>
              <c:numCache>
                <c:formatCode>General</c:formatCode>
                <c:ptCount val="3"/>
                <c:pt idx="0">
                  <c:v>589.73333333333369</c:v>
                </c:pt>
                <c:pt idx="1">
                  <c:v>882.86666666666667</c:v>
                </c:pt>
                <c:pt idx="2">
                  <c:v>1058.7166666666672</c:v>
                </c:pt>
              </c:numCache>
            </c:numRef>
          </c:val>
        </c:ser>
        <c:ser>
          <c:idx val="4"/>
          <c:order val="4"/>
          <c:tx>
            <c:strRef>
              <c:f>mem_chart_r!$A$6</c:f>
              <c:strCache>
                <c:ptCount val="1"/>
                <c:pt idx="0">
                  <c:v>TL2</c:v>
                </c:pt>
              </c:strCache>
            </c:strRef>
          </c:tx>
          <c:spPr>
            <a:solidFill>
              <a:schemeClr val="bg1"/>
            </a:solidFill>
            <a:ln>
              <a:solidFill>
                <a:prstClr val="black"/>
              </a:solidFill>
            </a:ln>
          </c:spPr>
          <c:cat>
            <c:numRef>
              <c:f>mem_chart_r!$B$1:$D$1</c:f>
              <c:numCache>
                <c:formatCode>General</c:formatCode>
                <c:ptCount val="3"/>
                <c:pt idx="0">
                  <c:v>1</c:v>
                </c:pt>
                <c:pt idx="1">
                  <c:v>16</c:v>
                </c:pt>
                <c:pt idx="2">
                  <c:v>32</c:v>
                </c:pt>
              </c:numCache>
            </c:numRef>
          </c:cat>
          <c:val>
            <c:numRef>
              <c:f>mem_chart_rw!$B$6:$D$6</c:f>
              <c:numCache>
                <c:formatCode>General</c:formatCode>
                <c:ptCount val="3"/>
                <c:pt idx="0">
                  <c:v>287.89999999999986</c:v>
                </c:pt>
                <c:pt idx="1">
                  <c:v>551.66666666666663</c:v>
                </c:pt>
                <c:pt idx="2">
                  <c:v>588.31666666666672</c:v>
                </c:pt>
              </c:numCache>
            </c:numRef>
          </c:val>
        </c:ser>
        <c:axId val="67162112"/>
        <c:axId val="67164032"/>
      </c:barChart>
      <c:catAx>
        <c:axId val="67162112"/>
        <c:scaling>
          <c:orientation val="minMax"/>
        </c:scaling>
        <c:axPos val="b"/>
        <c:title>
          <c:tx>
            <c:rich>
              <a:bodyPr/>
              <a:lstStyle/>
              <a:p>
                <a:pPr>
                  <a:defRPr/>
                </a:pPr>
                <a:r>
                  <a:rPr lang="en-US"/>
                  <a:t>Threads</a:t>
                </a:r>
              </a:p>
            </c:rich>
          </c:tx>
          <c:layout>
            <c:manualLayout>
              <c:xMode val="edge"/>
              <c:yMode val="edge"/>
              <c:x val="0.48730408138444836"/>
              <c:y val="0.88711208128686658"/>
            </c:manualLayout>
          </c:layout>
        </c:title>
        <c:numFmt formatCode="General" sourceLinked="1"/>
        <c:majorTickMark val="none"/>
        <c:tickLblPos val="nextTo"/>
        <c:crossAx val="67164032"/>
        <c:crosses val="autoZero"/>
        <c:auto val="1"/>
        <c:lblAlgn val="ctr"/>
        <c:lblOffset val="100"/>
      </c:catAx>
      <c:valAx>
        <c:axId val="67164032"/>
        <c:scaling>
          <c:orientation val="minMax"/>
        </c:scaling>
        <c:axPos val="l"/>
        <c:title>
          <c:tx>
            <c:rich>
              <a:bodyPr/>
              <a:lstStyle/>
              <a:p>
                <a:pPr>
                  <a:defRPr/>
                </a:pPr>
                <a:r>
                  <a:rPr lang="en-US"/>
                  <a:t>MBytes</a:t>
                </a:r>
              </a:p>
            </c:rich>
          </c:tx>
          <c:layout>
            <c:manualLayout>
              <c:xMode val="edge"/>
              <c:yMode val="edge"/>
              <c:x val="0"/>
              <c:y val="0.35671058444427134"/>
            </c:manualLayout>
          </c:layout>
        </c:title>
        <c:numFmt formatCode="General" sourceLinked="1"/>
        <c:tickLblPos val="nextTo"/>
        <c:crossAx val="67162112"/>
        <c:crosses val="autoZero"/>
        <c:crossBetween val="between"/>
      </c:valAx>
      <c:spPr>
        <a:ln>
          <a:solidFill>
            <a:schemeClr val="tx1"/>
          </a:solidFill>
        </a:ln>
      </c:spPr>
    </c:plotArea>
    <c:legend>
      <c:legendPos val="r"/>
      <c:layout>
        <c:manualLayout>
          <c:xMode val="edge"/>
          <c:yMode val="edge"/>
          <c:x val="0.12860485840756897"/>
          <c:y val="5.0470881733842704E-2"/>
          <c:w val="0.28693879074628825"/>
          <c:h val="0.29839791065720789"/>
        </c:manualLayout>
      </c:layout>
    </c:legend>
    <c:plotVisOnly val="1"/>
  </c:chart>
  <c:spPr>
    <a:ln>
      <a:no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6168E1-4775-42D5-8ECE-DAE2D06371BA}" type="datetimeFigureOut">
              <a:rPr lang="en-US" smtClean="0"/>
              <a:pPr/>
              <a:t>4/12/2010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0EF9FF-BB5C-44B2-B1C8-5B480618E8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the most important aspects of STM is the way it aborts</a:t>
            </a:r>
            <a:r>
              <a:rPr lang="en-US" baseline="0" dirty="0" smtClean="0"/>
              <a:t> transactions. Generally, aborting is bad: the work done by the transaction is lost, the resources are wasted and the overall throughput decreases.</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track the time of operations using a</a:t>
            </a:r>
            <a:r>
              <a:rPr lang="en-US" baseline="0" dirty="0" smtClean="0"/>
              <a:t> global logical version clock. This version clock is incremented by update transactions upon commit. Unlike other STMs, in which this clock is just a scalar, we implement a version clock using a linked list of time points (example). </a:t>
            </a:r>
          </a:p>
          <a:p>
            <a:endParaRPr lang="en-US" baseline="0" dirty="0" smtClean="0"/>
          </a:p>
          <a:p>
            <a:r>
              <a:rPr lang="en-US" dirty="0" smtClean="0"/>
              <a:t>Objects</a:t>
            </a:r>
            <a:r>
              <a:rPr lang="en-US" baseline="0" dirty="0" smtClean="0"/>
              <a:t> are accessed via object handles. Each object handle keeps a reference to the latest object version and a versioned lock ala TL2. The value of the versioned lock corresponds to the creation time of the latest version. </a:t>
            </a:r>
            <a:endParaRPr lang="en-US" dirty="0" smtClean="0"/>
          </a:p>
        </p:txBody>
      </p:sp>
      <p:sp>
        <p:nvSpPr>
          <p:cNvPr id="4" name="Slide Number Placeholder 3"/>
          <p:cNvSpPr>
            <a:spLocks noGrp="1"/>
          </p:cNvSpPr>
          <p:nvPr>
            <p:ph type="sldNum" sz="quarter" idx="10"/>
          </p:nvPr>
        </p:nvSpPr>
        <p:spPr/>
        <p:txBody>
          <a:bodyPr/>
          <a:lstStyle/>
          <a:p>
            <a:fld id="{480EF9FF-BB5C-44B2-B1C8-5B480618E892}"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 said earlier</a:t>
            </a:r>
            <a:r>
              <a:rPr lang="en-US" baseline="0" dirty="0" smtClean="0"/>
              <a:t>, a read-only </a:t>
            </a:r>
            <a:r>
              <a:rPr lang="en-US" baseline="0" dirty="0" err="1" smtClean="0"/>
              <a:t>txn</a:t>
            </a:r>
            <a:r>
              <a:rPr lang="en-US" baseline="0" dirty="0" smtClean="0"/>
              <a:t> traverses the time point list till finding a time point with a reference to the suitable version. However, if a long read-only </a:t>
            </a:r>
            <a:r>
              <a:rPr lang="en-US" baseline="0" dirty="0" err="1" smtClean="0"/>
              <a:t>txn</a:t>
            </a:r>
            <a:r>
              <a:rPr lang="en-US" baseline="0" dirty="0" smtClean="0"/>
              <a:t> interleaves with a high number of short update txns, then each read operation might invoke a long traversal, which makes a long read-only </a:t>
            </a:r>
            <a:r>
              <a:rPr lang="en-US" baseline="0" dirty="0" err="1" smtClean="0"/>
              <a:t>txn</a:t>
            </a:r>
            <a:r>
              <a:rPr lang="en-US" baseline="0" dirty="0" smtClean="0"/>
              <a:t> even longer and hampers GC process.</a:t>
            </a:r>
          </a:p>
          <a:p>
            <a:endParaRPr lang="en-US" baseline="0" dirty="0" smtClean="0"/>
          </a:p>
          <a:p>
            <a:r>
              <a:rPr lang="en-US" baseline="0" dirty="0" smtClean="0"/>
              <a:t>In order to avoid that we limit the number of time points a read-only </a:t>
            </a:r>
            <a:r>
              <a:rPr lang="en-US" baseline="0" dirty="0" err="1" smtClean="0"/>
              <a:t>txn</a:t>
            </a:r>
            <a:r>
              <a:rPr lang="en-US" baseline="0" dirty="0" smtClean="0"/>
              <a:t> may traverse – it is aborted after traversing </a:t>
            </a:r>
            <a:r>
              <a:rPr lang="en-US" baseline="0" dirty="0" err="1" smtClean="0"/>
              <a:t>WindowSize</a:t>
            </a:r>
            <a:r>
              <a:rPr lang="en-US" baseline="0" dirty="0" smtClean="0"/>
              <a:t> time points. This limitation breaks the guarantee of </a:t>
            </a:r>
            <a:r>
              <a:rPr lang="en-US" baseline="0" dirty="0" err="1" smtClean="0"/>
              <a:t>unabortable</a:t>
            </a:r>
            <a:r>
              <a:rPr lang="en-US" baseline="0" dirty="0" smtClean="0"/>
              <a:t> read-only txns, but improves performance in certain cases. </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evaluated</a:t>
            </a:r>
            <a:r>
              <a:rPr lang="en-US" baseline="0" dirty="0" smtClean="0"/>
              <a:t> SMV performance using the Java version of STMBench7 evaluation framework. This framework may run read-dominated or read-write workloads (define the share of read-only txns). </a:t>
            </a:r>
          </a:p>
          <a:p>
            <a:endParaRPr lang="en-US" baseline="0" dirty="0" smtClean="0"/>
          </a:p>
          <a:p>
            <a:r>
              <a:rPr lang="en-US" baseline="0" dirty="0" smtClean="0"/>
              <a:t>We wanted to check the very idea of using multiple versions in SMV, therefore we compared it to the closest STM algorithms, namely, TL2 and the multi-versioned variation of TL2 (pretty similar to LSA). </a:t>
            </a:r>
          </a:p>
          <a:p>
            <a:endParaRPr lang="en-US" baseline="0" dirty="0" smtClean="0"/>
          </a:p>
          <a:p>
            <a:r>
              <a:rPr lang="en-US" baseline="0" dirty="0" smtClean="0"/>
              <a:t>We implemented SMV with </a:t>
            </a:r>
            <a:r>
              <a:rPr lang="en-US" baseline="0" dirty="0" err="1" smtClean="0"/>
              <a:t>WindowSize</a:t>
            </a:r>
            <a:r>
              <a:rPr lang="en-US" baseline="0" dirty="0" smtClean="0"/>
              <a:t> equal to 100, </a:t>
            </a:r>
            <a:r>
              <a:rPr lang="en-US" baseline="0" dirty="0" err="1" smtClean="0"/>
              <a:t>SMVUnlimited</a:t>
            </a:r>
            <a:r>
              <a:rPr lang="en-US" baseline="0" dirty="0" smtClean="0"/>
              <a:t> without the limitation of time points traversals, TL2-style algorithm and the k-versioned algorithm. We should notice that we didn’t implement all the software optimizations used in the original TL2 implementation. Our aim was to compare the algorithmic issues and therefore we tried to use the common code platform for all the algorithms implementations.</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19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slide we present a</a:t>
            </a:r>
            <a:r>
              <a:rPr lang="en-US" baseline="0" dirty="0" smtClean="0"/>
              <a:t> throughput and a commit-ratio of the algorithms in the read-dominated workloads.</a:t>
            </a:r>
          </a:p>
          <a:p>
            <a:r>
              <a:rPr lang="en-US" baseline="0" dirty="0" smtClean="0"/>
              <a:t>Read-dominated workloads emphasize the strong sides of SMV: on the one hand, read-only txns intensively use the old object versions kept by the algorithm, on the other hand, the rate of update transactions is relatively low </a:t>
            </a:r>
            <a:r>
              <a:rPr lang="en-US" baseline="0" dirty="0" err="1" smtClean="0"/>
              <a:t>s.t</a:t>
            </a:r>
            <a:r>
              <a:rPr lang="en-US" baseline="0" dirty="0" smtClean="0"/>
              <a:t>. read-only txns do not have to traverse a high number of time points. </a:t>
            </a:r>
          </a:p>
          <a:p>
            <a:endParaRPr lang="en-US" baseline="0" dirty="0" smtClean="0"/>
          </a:p>
          <a:p>
            <a:r>
              <a:rPr lang="en-US" baseline="0" dirty="0" smtClean="0"/>
              <a:t>We see that the commit-ratio of SMV remains very close to 1.0 even in the cases where the commit-ratio of TL2 and k-versioned algorithms drop below 0.6 and 0.8 respectively. </a:t>
            </a:r>
          </a:p>
          <a:p>
            <a:r>
              <a:rPr lang="en-US" baseline="0" dirty="0" smtClean="0"/>
              <a:t>The throughput of SMV continues growing up to 32 threads and is substantially higher (factor of 2.0) than the throughput of TL2 and k-versioned algorithms. </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we show the results of running the read-write workloads in STMBench7. These workloads represent the worst case scenarios for SMV: on the one hand, there are a lot of update txns that cannot leverage multiple versions, therefore the commit-ratio drops when the number of threads grows. On the other hand, read-only txns have to traverse a lot of time points, which imposes a high overhead. </a:t>
            </a:r>
          </a:p>
          <a:p>
            <a:endParaRPr lang="en-US" baseline="0" dirty="0" smtClean="0"/>
          </a:p>
          <a:p>
            <a:r>
              <a:rPr lang="en-US" baseline="0" dirty="0" smtClean="0"/>
              <a:t>Therefore, we see that the throughput of SMV becomes worse than the throughput of TL2 and 4-versioned algorithms when the number of threads becomes large.  </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several words about memory consumption. We may see that in the read-dominated</a:t>
            </a:r>
            <a:r>
              <a:rPr lang="en-US" baseline="0" dirty="0" smtClean="0"/>
              <a:t> workloads SMV memory consumption is similar to that of TL2 – and that is because SMV keeps object versions in a selective way,  for infrequently updated objects it keeps last version only.</a:t>
            </a:r>
          </a:p>
          <a:p>
            <a:endParaRPr lang="en-US" baseline="0" dirty="0" smtClean="0"/>
          </a:p>
          <a:p>
            <a:r>
              <a:rPr lang="en-US" baseline="0" dirty="0" smtClean="0"/>
              <a:t>In the read-write workloads, we may notice that </a:t>
            </a:r>
            <a:r>
              <a:rPr lang="en-US" baseline="0" dirty="0" err="1" smtClean="0"/>
              <a:t>SMVUnlimited</a:t>
            </a:r>
            <a:r>
              <a:rPr lang="en-US" baseline="0" dirty="0" smtClean="0"/>
              <a:t> memory consumption is substantially higher than the others, because of long read-only txns, which don’t allow GC process. However, SMV memory consumption is still lower than that of the algorithms keeping a constant number of versions. </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of the aborts are inevitable</a:t>
            </a:r>
            <a:r>
              <a:rPr lang="en-US" baseline="0" dirty="0" smtClean="0"/>
              <a:t> because continuing the run without aborting any transaction would violate the correctness of the run (example).</a:t>
            </a:r>
          </a:p>
          <a:p>
            <a:r>
              <a:rPr lang="en-US" baseline="0" dirty="0" smtClean="0"/>
              <a:t>However, sometimes the aborts are done in the conservative way, for example upon a transactional conflict (example).</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a:t>
            </a:r>
            <a:r>
              <a:rPr lang="en-US" baseline="0" dirty="0" smtClean="0"/>
              <a:t> of the most obvious ways to reduce the number of aborts is to keep multiple versions per object.</a:t>
            </a:r>
          </a:p>
          <a:p>
            <a:r>
              <a:rPr lang="en-US" baseline="0" dirty="0" smtClean="0"/>
              <a:t>Examples.</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a:t>
            </a:r>
            <a:r>
              <a:rPr lang="en-US" baseline="0" dirty="0" smtClean="0"/>
              <a:t>e of the challenges we’ve got when using multi-versioned STM is the question of when and how to remove old object versions. </a:t>
            </a:r>
          </a:p>
          <a:p>
            <a:endParaRPr lang="en-US" baseline="0" dirty="0" smtClean="0"/>
          </a:p>
          <a:p>
            <a:r>
              <a:rPr lang="en-US" baseline="0" dirty="0" smtClean="0"/>
              <a:t>One possibility is merely to keep n past object versions for each object for some constant n (the way chosen by many TMs existing today).</a:t>
            </a:r>
            <a:br>
              <a:rPr lang="en-US" baseline="0" dirty="0" smtClean="0"/>
            </a:br>
            <a:r>
              <a:rPr lang="en-US" baseline="0" dirty="0" smtClean="0"/>
              <a:t>However, this approach is far from optimal: we will see now that some kept versions are useless (will never be read by any transaction), thus exploding memory consumption, while some of the needed versions are removed. </a:t>
            </a:r>
          </a:p>
          <a:p>
            <a:r>
              <a:rPr lang="en-US" baseline="0" dirty="0" smtClean="0"/>
              <a:t>Example…</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important question every</a:t>
            </a:r>
            <a:r>
              <a:rPr lang="en-US" baseline="0" dirty="0" smtClean="0"/>
              <a:t> TM needs to treat is the way it allows its txns to change the shared memory. Whenever a transaction changes the memory that can be read by other transactions,  costly synchronization structures like locks, volatile variables, memory barriers, etc. should be used for reading the data.</a:t>
            </a:r>
          </a:p>
          <a:p>
            <a:endParaRPr lang="en-US" baseline="0" dirty="0" smtClean="0"/>
          </a:p>
          <a:p>
            <a:r>
              <a:rPr lang="en-US" baseline="0" dirty="0" smtClean="0"/>
              <a:t>While it is clear that update transactions have to change the memory seen by other transactions, we would like read-only transaction to modify shared memory as less as possible, namely, we want invisible readers. In this way we avoid cache thrashing and allow lighter read operations. </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now I will</a:t>
            </a:r>
            <a:r>
              <a:rPr lang="en-US" baseline="0" dirty="0" smtClean="0"/>
              <a:t> present our new Selective Multi-Versioning algorithm, which keeps the versions that can be potentially read and automatically removes others. </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Firstly,</a:t>
            </a:r>
            <a:r>
              <a:rPr lang="en-US" baseline="0" dirty="0" smtClean="0"/>
              <a:t> we present the design principles behind SMV:</a:t>
            </a:r>
          </a:p>
          <a:p>
            <a:pPr marL="228600" indent="-228600">
              <a:buAutoNum type="arabicParenR"/>
            </a:pPr>
            <a:r>
              <a:rPr lang="en-US" baseline="0" dirty="0" smtClean="0"/>
              <a:t>SMV aborts a transaction upon a read in the following cases. Update </a:t>
            </a:r>
            <a:r>
              <a:rPr lang="en-US" baseline="0" dirty="0" err="1" smtClean="0"/>
              <a:t>txn</a:t>
            </a:r>
            <a:r>
              <a:rPr lang="en-US" baseline="0" dirty="0" smtClean="0"/>
              <a:t> – if the object that has been read is overwritten, read-only </a:t>
            </a:r>
            <a:r>
              <a:rPr lang="en-US" baseline="0" dirty="0" err="1" smtClean="0"/>
              <a:t>txn</a:t>
            </a:r>
            <a:r>
              <a:rPr lang="en-US" baseline="0" dirty="0" smtClean="0"/>
              <a:t> – (almost) never. </a:t>
            </a:r>
          </a:p>
          <a:p>
            <a:pPr marL="228600" indent="-228600">
              <a:buAutoNum type="arabicParenR"/>
            </a:pPr>
            <a:r>
              <a:rPr lang="en-US" baseline="0" dirty="0" smtClean="0"/>
              <a:t> In order to let each read-only </a:t>
            </a:r>
            <a:r>
              <a:rPr lang="en-US" baseline="0" dirty="0" err="1" smtClean="0"/>
              <a:t>txn</a:t>
            </a:r>
            <a:r>
              <a:rPr lang="en-US" baseline="0" dirty="0" smtClean="0"/>
              <a:t> commit successfully, SMV preserves the following invariant: a read-only </a:t>
            </a:r>
            <a:r>
              <a:rPr lang="en-US" baseline="0" dirty="0" err="1" smtClean="0"/>
              <a:t>txn</a:t>
            </a:r>
            <a:r>
              <a:rPr lang="en-US" baseline="0" dirty="0" smtClean="0"/>
              <a:t> </a:t>
            </a:r>
            <a:r>
              <a:rPr lang="en-US" baseline="0" dirty="0" err="1" smtClean="0"/>
              <a:t>T_i</a:t>
            </a:r>
            <a:r>
              <a:rPr lang="en-US" baseline="0" dirty="0" smtClean="0"/>
              <a:t> reads the latest object value written before </a:t>
            </a:r>
            <a:r>
              <a:rPr lang="en-US" baseline="0" dirty="0" err="1" smtClean="0"/>
              <a:t>T_i</a:t>
            </a:r>
            <a:r>
              <a:rPr lang="en-US" baseline="0" dirty="0" smtClean="0"/>
              <a:t> start (example). In this way we guarantee that read-only txns obtain a consistent snapshot of the system corresponding to </a:t>
            </a:r>
            <a:r>
              <a:rPr lang="en-US" baseline="0" dirty="0" err="1" smtClean="0"/>
              <a:t>T_i’s</a:t>
            </a:r>
            <a:r>
              <a:rPr lang="en-US" baseline="0" dirty="0" smtClean="0"/>
              <a:t> start.</a:t>
            </a:r>
          </a:p>
          <a:p>
            <a:pPr marL="228600" indent="-228600">
              <a:buAutoNum type="arabicParenR"/>
            </a:pPr>
            <a:r>
              <a:rPr lang="en-US" baseline="0" dirty="0" smtClean="0"/>
              <a:t>GC challenge treatment: versions are kept as long as they might be needed</a:t>
            </a:r>
          </a:p>
          <a:p>
            <a:pPr marL="228600" indent="-228600">
              <a:buAutoNum type="arabicParenR"/>
            </a:pPr>
            <a:r>
              <a:rPr lang="en-US" baseline="0" dirty="0" smtClean="0"/>
              <a:t>Visibility challenge treatment: read-only txns are invisible</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on</a:t>
            </a:r>
            <a:r>
              <a:rPr lang="en-US" baseline="0" dirty="0" smtClean="0"/>
              <a:t> one hand we claim that a version is removed when it has no potential readers (example). On the other hand, we say that we want the readers to be invisible. These two together result in the fact that no </a:t>
            </a:r>
            <a:r>
              <a:rPr lang="en-US" baseline="0" dirty="0" err="1" smtClean="0"/>
              <a:t>txn</a:t>
            </a:r>
            <a:r>
              <a:rPr lang="en-US" baseline="0" dirty="0" smtClean="0"/>
              <a:t> can know whether a given version can be removed. Therefore, explicit GC is not possible. </a:t>
            </a:r>
            <a:endParaRPr lang="en-US" dirty="0"/>
          </a:p>
        </p:txBody>
      </p:sp>
      <p:sp>
        <p:nvSpPr>
          <p:cNvPr id="4" name="Slide Number Placeholder 3"/>
          <p:cNvSpPr>
            <a:spLocks noGrp="1"/>
          </p:cNvSpPr>
          <p:nvPr>
            <p:ph type="sldNum" sz="quarter" idx="10"/>
          </p:nvPr>
        </p:nvSpPr>
        <p:spPr/>
        <p:txBody>
          <a:bodyPr/>
          <a:lstStyle/>
          <a:p>
            <a:fld id="{480EF9FF-BB5C-44B2-B1C8-5B480618E892}"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a:t>
            </a:r>
            <a:r>
              <a:rPr lang="en-US" baseline="0" dirty="0" smtClean="0"/>
              <a:t> we may use the auxiliary GC threads available in the systems with managed memory. These threads remove unreachable object versions automatically (no thread needs to define explicitly that the object version should be removed). </a:t>
            </a:r>
          </a:p>
          <a:p>
            <a:endParaRPr lang="en-US" baseline="0" dirty="0" smtClean="0"/>
          </a:p>
          <a:p>
            <a:r>
              <a:rPr lang="en-US" baseline="0" dirty="0" smtClean="0"/>
              <a:t>GC threads traverse all the memory, including the private regions of transactions. In this case, the updates made by read-only transactions are not seen to other transactions but seen to the “see-all” GC threads. From the theoretical point of view these operations are “visible”, but in practice: 1) no volatile variables/memory barriers are needed, 2) the GC threads run once in a while, therefore these operations invoke few cache invalidations.</a:t>
            </a:r>
          </a:p>
        </p:txBody>
      </p:sp>
      <p:sp>
        <p:nvSpPr>
          <p:cNvPr id="4" name="Slide Number Placeholder 3"/>
          <p:cNvSpPr>
            <a:spLocks noGrp="1"/>
          </p:cNvSpPr>
          <p:nvPr>
            <p:ph type="sldNum" sz="quarter" idx="10"/>
          </p:nvPr>
        </p:nvSpPr>
        <p:spPr/>
        <p:txBody>
          <a:bodyPr/>
          <a:lstStyle/>
          <a:p>
            <a:fld id="{480EF9FF-BB5C-44B2-B1C8-5B480618E892}"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DD33BDD-8447-4E61-AF1B-60E1B5A74BEB}" type="datetime8">
              <a:rPr lang="he-IL" smtClean="0"/>
              <a:pPr/>
              <a:t>12 אפריל 10</a:t>
            </a:fld>
            <a:endParaRPr lang="he-IL"/>
          </a:p>
        </p:txBody>
      </p:sp>
      <p:sp>
        <p:nvSpPr>
          <p:cNvPr id="17" name="Footer Placeholder 16"/>
          <p:cNvSpPr>
            <a:spLocks noGrp="1"/>
          </p:cNvSpPr>
          <p:nvPr>
            <p:ph type="ftr" sz="quarter" idx="11"/>
          </p:nvPr>
        </p:nvSpPr>
        <p:spPr/>
        <p:txBody>
          <a:bodyPr/>
          <a:lstStyle/>
          <a:p>
            <a:r>
              <a:rPr lang="en-US" smtClean="0"/>
              <a:t>TRANSACT 2010</a:t>
            </a:r>
            <a:endParaRPr lang="he-IL"/>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AF22AC9-109E-4E4D-92F9-530E51D9A3A2}" type="slidenum">
              <a:rPr lang="he-IL" smtClean="0"/>
              <a:pPr/>
              <a:t>‹#›</a:t>
            </a:fld>
            <a:endParaRPr lang="he-IL"/>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A321C6-96F8-4B15-9B7B-868914DD955C}" type="datetime8">
              <a:rPr lang="he-IL" smtClean="0"/>
              <a:pPr/>
              <a:t>12 אפריל 10</a:t>
            </a:fld>
            <a:endParaRPr lang="he-IL"/>
          </a:p>
        </p:txBody>
      </p:sp>
      <p:sp>
        <p:nvSpPr>
          <p:cNvPr id="5" name="Footer Placeholder 4"/>
          <p:cNvSpPr>
            <a:spLocks noGrp="1"/>
          </p:cNvSpPr>
          <p:nvPr>
            <p:ph type="ftr" sz="quarter" idx="11"/>
          </p:nvPr>
        </p:nvSpPr>
        <p:spPr/>
        <p:txBody>
          <a:bodyPr/>
          <a:lstStyle/>
          <a:p>
            <a:r>
              <a:rPr lang="en-US" smtClean="0"/>
              <a:t>TRANSACT 2010</a:t>
            </a:r>
            <a:endParaRPr lang="he-IL"/>
          </a:p>
        </p:txBody>
      </p:sp>
      <p:sp>
        <p:nvSpPr>
          <p:cNvPr id="6" name="Slide Number Placeholder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AF22AC9-109E-4E4D-92F9-530E51D9A3A2}" type="slidenum">
              <a:rPr lang="he-IL" smtClean="0"/>
              <a:pPr/>
              <a:t>‹#›</a:t>
            </a:fld>
            <a:endParaRPr lang="he-IL"/>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2F3619-DD67-4D5F-A049-B7C111043072}" type="datetime8">
              <a:rPr lang="he-IL" smtClean="0"/>
              <a:pPr/>
              <a:t>12 אפריל 10</a:t>
            </a:fld>
            <a:endParaRPr lang="he-IL"/>
          </a:p>
        </p:txBody>
      </p:sp>
      <p:sp>
        <p:nvSpPr>
          <p:cNvPr id="5" name="Footer Placeholder 4"/>
          <p:cNvSpPr>
            <a:spLocks noGrp="1"/>
          </p:cNvSpPr>
          <p:nvPr>
            <p:ph type="ftr" sz="quarter" idx="11"/>
          </p:nvPr>
        </p:nvSpPr>
        <p:spPr/>
        <p:txBody>
          <a:bodyPr/>
          <a:lstStyle/>
          <a:p>
            <a:r>
              <a:rPr lang="en-US" smtClean="0"/>
              <a:t>TRANSACT 2010</a:t>
            </a:r>
            <a:endParaRPr lang="he-IL"/>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77D55BC-15BA-4FB0-A30D-63B85BDAA5B9}" type="datetime8">
              <a:rPr lang="he-IL" smtClean="0"/>
              <a:pPr/>
              <a:t>12 אפריל 10</a:t>
            </a:fld>
            <a:endParaRPr lang="he-IL"/>
          </a:p>
        </p:txBody>
      </p:sp>
      <p:sp>
        <p:nvSpPr>
          <p:cNvPr id="5" name="Footer Placeholder 4"/>
          <p:cNvSpPr>
            <a:spLocks noGrp="1"/>
          </p:cNvSpPr>
          <p:nvPr>
            <p:ph type="ftr" sz="quarter" idx="11"/>
          </p:nvPr>
        </p:nvSpPr>
        <p:spPr/>
        <p:txBody>
          <a:bodyPr/>
          <a:lstStyle/>
          <a:p>
            <a:r>
              <a:rPr lang="en-US" smtClean="0"/>
              <a:t>TRANSACT 2010</a:t>
            </a:r>
            <a:endParaRPr lang="he-IL"/>
          </a:p>
        </p:txBody>
      </p:sp>
      <p:sp>
        <p:nvSpPr>
          <p:cNvPr id="6" name="Slide Number Placeholder 5"/>
          <p:cNvSpPr>
            <a:spLocks noGrp="1"/>
          </p:cNvSpPr>
          <p:nvPr>
            <p:ph type="sldNum" sz="quarter" idx="12"/>
          </p:nvPr>
        </p:nvSpPr>
        <p:spPr>
          <a:xfrm>
            <a:off x="4361688" y="1026372"/>
            <a:ext cx="457200" cy="441325"/>
          </a:xfrm>
        </p:spPr>
        <p:txBody>
          <a:bodyPr/>
          <a:lstStyle/>
          <a:p>
            <a:fld id="{DAF22AC9-109E-4E4D-92F9-530E51D9A3A2}" type="slidenum">
              <a:rPr lang="he-IL" smtClean="0"/>
              <a:pPr/>
              <a:t>‹#›</a:t>
            </a:fld>
            <a:endParaRPr lang="he-IL"/>
          </a:p>
        </p:txBody>
      </p:sp>
      <p:sp>
        <p:nvSpPr>
          <p:cNvPr id="8" name="Content Placeholder 7"/>
          <p:cNvSpPr>
            <a:spLocks noGrp="1"/>
          </p:cNvSpPr>
          <p:nvPr>
            <p:ph sz="quarter" idx="1"/>
          </p:nvPr>
        </p:nvSpPr>
        <p:spPr>
          <a:xfrm>
            <a:off x="301752" y="1527048"/>
            <a:ext cx="8503920" cy="375934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TRANSACT 2010</a:t>
            </a:r>
            <a:endParaRPr lang="he-IL"/>
          </a:p>
        </p:txBody>
      </p:sp>
      <p:sp>
        <p:nvSpPr>
          <p:cNvPr id="4" name="Date Placeholder 3"/>
          <p:cNvSpPr>
            <a:spLocks noGrp="1"/>
          </p:cNvSpPr>
          <p:nvPr>
            <p:ph type="dt" sz="half" idx="10"/>
          </p:nvPr>
        </p:nvSpPr>
        <p:spPr/>
        <p:txBody>
          <a:bodyPr/>
          <a:lstStyle/>
          <a:p>
            <a:fld id="{5D19967C-DD6B-4585-B2AF-E81EFBEC1876}" type="datetime8">
              <a:rPr lang="he-IL" smtClean="0"/>
              <a:pPr/>
              <a:t>12 אפריל 10</a:t>
            </a:fld>
            <a:endParaRPr lang="he-IL"/>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AF22AC9-109E-4E4D-92F9-530E51D9A3A2}" type="slidenum">
              <a:rPr lang="he-IL" smtClean="0"/>
              <a:pPr/>
              <a:t>‹#›</a:t>
            </a:fld>
            <a:endParaRPr lang="he-IL"/>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43328CE-E785-465B-B5D4-30B83295310B}" type="datetime8">
              <a:rPr lang="he-IL" smtClean="0"/>
              <a:pPr/>
              <a:t>12 אפריל 10</a:t>
            </a:fld>
            <a:endParaRPr lang="he-IL"/>
          </a:p>
        </p:txBody>
      </p:sp>
      <p:sp>
        <p:nvSpPr>
          <p:cNvPr id="6" name="Footer Placeholder 5"/>
          <p:cNvSpPr>
            <a:spLocks noGrp="1"/>
          </p:cNvSpPr>
          <p:nvPr>
            <p:ph type="ftr" sz="quarter" idx="11"/>
          </p:nvPr>
        </p:nvSpPr>
        <p:spPr/>
        <p:txBody>
          <a:bodyPr/>
          <a:lstStyle/>
          <a:p>
            <a:r>
              <a:rPr lang="en-US" smtClean="0"/>
              <a:t>TRANSACT 2010</a:t>
            </a:r>
            <a:endParaRPr lang="he-IL"/>
          </a:p>
        </p:txBody>
      </p:sp>
      <p:sp>
        <p:nvSpPr>
          <p:cNvPr id="7" name="Slide Number Placeholder 6"/>
          <p:cNvSpPr>
            <a:spLocks noGrp="1"/>
          </p:cNvSpPr>
          <p:nvPr>
            <p:ph type="sldNum" sz="quarter" idx="12"/>
          </p:nvPr>
        </p:nvSpPr>
        <p:spPr/>
        <p:txBody>
          <a:bodyPr/>
          <a:lstStyle/>
          <a:p>
            <a:fld id="{DAF22AC9-109E-4E4D-92F9-530E51D9A3A2}" type="slidenum">
              <a:rPr lang="he-IL" smtClean="0"/>
              <a:pPr/>
              <a:t>‹#›</a:t>
            </a:fld>
            <a:endParaRPr lang="he-IL"/>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A2C5331-C7FB-4D4C-8969-20999CAD13E4}" type="datetime8">
              <a:rPr lang="he-IL" smtClean="0"/>
              <a:pPr/>
              <a:t>12 אפריל 10</a:t>
            </a:fld>
            <a:endParaRPr lang="he-IL"/>
          </a:p>
        </p:txBody>
      </p:sp>
      <p:sp>
        <p:nvSpPr>
          <p:cNvPr id="8" name="Footer Placeholder 7"/>
          <p:cNvSpPr>
            <a:spLocks noGrp="1"/>
          </p:cNvSpPr>
          <p:nvPr>
            <p:ph type="ftr" sz="quarter" idx="11"/>
          </p:nvPr>
        </p:nvSpPr>
        <p:spPr>
          <a:xfrm>
            <a:off x="304800" y="6409944"/>
            <a:ext cx="3581400" cy="365760"/>
          </a:xfrm>
        </p:spPr>
        <p:txBody>
          <a:bodyPr/>
          <a:lstStyle/>
          <a:p>
            <a:r>
              <a:rPr lang="en-US" smtClean="0"/>
              <a:t>TRANSACT 2010</a:t>
            </a:r>
            <a:endParaRPr lang="he-IL"/>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AF22AC9-109E-4E4D-92F9-530E51D9A3A2}" type="slidenum">
              <a:rPr lang="he-IL" smtClean="0"/>
              <a:pPr/>
              <a:t>‹#›</a:t>
            </a:fld>
            <a:endParaRPr lang="he-IL"/>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567D17-3A6C-4368-A984-74BC203D104C}" type="datetime8">
              <a:rPr lang="he-IL" smtClean="0"/>
              <a:pPr/>
              <a:t>12 אפריל 10</a:t>
            </a:fld>
            <a:endParaRPr lang="he-IL"/>
          </a:p>
        </p:txBody>
      </p:sp>
      <p:sp>
        <p:nvSpPr>
          <p:cNvPr id="4" name="Footer Placeholder 3"/>
          <p:cNvSpPr>
            <a:spLocks noGrp="1"/>
          </p:cNvSpPr>
          <p:nvPr>
            <p:ph type="ftr" sz="quarter" idx="11"/>
          </p:nvPr>
        </p:nvSpPr>
        <p:spPr/>
        <p:txBody>
          <a:bodyPr/>
          <a:lstStyle/>
          <a:p>
            <a:r>
              <a:rPr lang="en-US" smtClean="0"/>
              <a:t>TRANSACT 2010</a:t>
            </a:r>
            <a:endParaRPr lang="he-IL"/>
          </a:p>
        </p:txBody>
      </p:sp>
      <p:sp>
        <p:nvSpPr>
          <p:cNvPr id="5" name="Slide Number Placeholder 4"/>
          <p:cNvSpPr>
            <a:spLocks noGrp="1"/>
          </p:cNvSpPr>
          <p:nvPr>
            <p:ph type="sldNum" sz="quarter" idx="12"/>
          </p:nvPr>
        </p:nvSpPr>
        <p:spPr>
          <a:xfrm>
            <a:off x="4343400" y="1036020"/>
            <a:ext cx="457200" cy="441325"/>
          </a:xfrm>
        </p:spPr>
        <p:txBody>
          <a:bodyPr/>
          <a:lstStyle/>
          <a:p>
            <a:fld id="{DAF22AC9-109E-4E4D-92F9-530E51D9A3A2}"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DCB8F66-F72C-4755-996F-EC6E1A01E00E}" type="datetime8">
              <a:rPr lang="he-IL" smtClean="0"/>
              <a:pPr/>
              <a:t>12 אפריל 10</a:t>
            </a:fld>
            <a:endParaRPr lang="he-IL"/>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AF22AC9-109E-4E4D-92F9-530E51D9A3A2}"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AF22AC9-109E-4E4D-92F9-530E51D9A3A2}" type="slidenum">
              <a:rPr lang="he-IL" smtClean="0"/>
              <a:pPr/>
              <a:t>‹#›</a:t>
            </a:fld>
            <a:endParaRPr lang="he-IL"/>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510350E-3783-4ED0-B730-BB53FD93A332}" type="datetime8">
              <a:rPr lang="he-IL" smtClean="0"/>
              <a:pPr/>
              <a:t>12 אפריל 10</a:t>
            </a:fld>
            <a:endParaRPr lang="he-IL"/>
          </a:p>
        </p:txBody>
      </p:sp>
      <p:sp>
        <p:nvSpPr>
          <p:cNvPr id="6" name="Footer Placeholder 5"/>
          <p:cNvSpPr>
            <a:spLocks noGrp="1"/>
          </p:cNvSpPr>
          <p:nvPr>
            <p:ph type="ftr" sz="quarter" idx="11"/>
          </p:nvPr>
        </p:nvSpPr>
        <p:spPr>
          <a:xfrm>
            <a:off x="301752" y="6410848"/>
            <a:ext cx="3383280" cy="365760"/>
          </a:xfrm>
        </p:spPr>
        <p:txBody>
          <a:bodyPr/>
          <a:lstStyle/>
          <a:p>
            <a:r>
              <a:rPr lang="en-US" smtClean="0"/>
              <a:t>TRANSACT 2010</a:t>
            </a:r>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AF22AC9-109E-4E4D-92F9-530E51D9A3A2}" type="slidenum">
              <a:rPr lang="he-IL" smtClean="0"/>
              <a:pPr/>
              <a:t>‹#›</a:t>
            </a:fld>
            <a:endParaRPr lang="he-IL"/>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FE05F71-4090-4B7C-A568-19D9EC2728DB}" type="datetime8">
              <a:rPr lang="he-IL" smtClean="0"/>
              <a:pPr/>
              <a:t>12 אפריל 10</a:t>
            </a:fld>
            <a:endParaRPr lang="he-IL"/>
          </a:p>
        </p:txBody>
      </p:sp>
      <p:sp>
        <p:nvSpPr>
          <p:cNvPr id="6" name="Footer Placeholder 5"/>
          <p:cNvSpPr>
            <a:spLocks noGrp="1"/>
          </p:cNvSpPr>
          <p:nvPr>
            <p:ph type="ftr" sz="quarter" idx="11"/>
          </p:nvPr>
        </p:nvSpPr>
        <p:spPr>
          <a:xfrm>
            <a:off x="301752" y="6410848"/>
            <a:ext cx="3584448" cy="365760"/>
          </a:xfrm>
        </p:spPr>
        <p:txBody>
          <a:bodyPr/>
          <a:lstStyle/>
          <a:p>
            <a:r>
              <a:rPr lang="en-US" smtClean="0"/>
              <a:t>TRANSACT 2010</a:t>
            </a:r>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DCB7EAB-D8BA-4EAE-B9A5-FAE243EB11E4}" type="datetime8">
              <a:rPr lang="he-IL" smtClean="0"/>
              <a:pPr/>
              <a:t>12 אפריל 10</a:t>
            </a:fld>
            <a:endParaRPr lang="he-IL"/>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TRANSACT 2010</a:t>
            </a:r>
            <a:endParaRPr lang="he-IL"/>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AF22AC9-109E-4E4D-92F9-530E51D9A3A2}" type="slidenum">
              <a:rPr lang="he-IL" smtClean="0"/>
              <a:pPr/>
              <a:t>‹#›</a:t>
            </a:fld>
            <a:endParaRPr lang="he-IL"/>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subTitle" idx="1"/>
          </p:nvPr>
        </p:nvSpPr>
        <p:spPr>
          <a:xfrm>
            <a:off x="1428728" y="3214686"/>
            <a:ext cx="6400800" cy="1752600"/>
          </a:xfrm>
        </p:spPr>
        <p:txBody>
          <a:bodyPr/>
          <a:lstStyle/>
          <a:p>
            <a:r>
              <a:rPr lang="en-US" dirty="0"/>
              <a:t>Dmitri </a:t>
            </a:r>
            <a:r>
              <a:rPr lang="en-US" dirty="0" smtClean="0"/>
              <a:t>Perelman</a:t>
            </a:r>
          </a:p>
          <a:p>
            <a:r>
              <a:rPr lang="en-US" dirty="0" err="1" smtClean="0"/>
              <a:t>Idit</a:t>
            </a:r>
            <a:r>
              <a:rPr lang="en-US" dirty="0" smtClean="0"/>
              <a:t> </a:t>
            </a:r>
            <a:r>
              <a:rPr lang="en-US" dirty="0" err="1"/>
              <a:t>Keidar</a:t>
            </a:r>
            <a:endParaRPr lang="en-US" dirty="0"/>
          </a:p>
          <a:p>
            <a:endParaRPr lang="en-US" dirty="0" smtClean="0"/>
          </a:p>
        </p:txBody>
      </p:sp>
      <p:sp>
        <p:nvSpPr>
          <p:cNvPr id="4" name="Footer Placeholder 3"/>
          <p:cNvSpPr>
            <a:spLocks noGrp="1"/>
          </p:cNvSpPr>
          <p:nvPr>
            <p:ph type="ftr" sz="quarter" idx="11"/>
          </p:nvPr>
        </p:nvSpPr>
        <p:spPr/>
        <p:txBody>
          <a:bodyPr/>
          <a:lstStyle/>
          <a:p>
            <a:r>
              <a:rPr lang="en-US" dirty="0" smtClean="0"/>
              <a:t>TRANSACT 2010</a:t>
            </a:r>
            <a:endParaRPr lang="he-IL" dirty="0"/>
          </a:p>
        </p:txBody>
      </p:sp>
      <p:sp>
        <p:nvSpPr>
          <p:cNvPr id="8194" name="Rectangle 2"/>
          <p:cNvSpPr>
            <a:spLocks noGrp="1" noChangeArrowheads="1"/>
          </p:cNvSpPr>
          <p:nvPr>
            <p:ph type="ctrTitle"/>
          </p:nvPr>
        </p:nvSpPr>
        <p:spPr>
          <a:xfrm>
            <a:off x="500034" y="571480"/>
            <a:ext cx="8143932" cy="1404926"/>
          </a:xfrm>
        </p:spPr>
        <p:txBody>
          <a:bodyPr>
            <a:normAutofit/>
          </a:bodyPr>
          <a:lstStyle/>
          <a:p>
            <a:r>
              <a:rPr lang="en-US" sz="4000" dirty="0" smtClean="0"/>
              <a:t>SMV: Selective Multi-Versioning STM</a:t>
            </a:r>
            <a:endParaRPr lang="en-US" sz="4000" dirty="0"/>
          </a:p>
        </p:txBody>
      </p:sp>
      <p:sp>
        <p:nvSpPr>
          <p:cNvPr id="5" name="Slide Number Placeholder 4"/>
          <p:cNvSpPr>
            <a:spLocks noGrp="1"/>
          </p:cNvSpPr>
          <p:nvPr>
            <p:ph type="sldNum" sz="quarter" idx="12"/>
          </p:nvPr>
        </p:nvSpPr>
        <p:spPr/>
        <p:txBody>
          <a:bodyPr/>
          <a:lstStyle/>
          <a:p>
            <a:fld id="{DAF22AC9-109E-4E4D-92F9-530E51D9A3A2}" type="slidenum">
              <a:rPr lang="he-IL" smtClean="0"/>
              <a:pPr/>
              <a:t>1</a:t>
            </a:fld>
            <a:endParaRPr lang="he-IL"/>
          </a:p>
        </p:txBody>
      </p:sp>
      <p:pic>
        <p:nvPicPr>
          <p:cNvPr id="1026" name="Picture 2"/>
          <p:cNvPicPr>
            <a:picLocks noChangeAspect="1" noChangeArrowheads="1"/>
          </p:cNvPicPr>
          <p:nvPr/>
        </p:nvPicPr>
        <p:blipFill>
          <a:blip r:embed="rId2" cstate="print"/>
          <a:srcRect/>
          <a:stretch>
            <a:fillRect/>
          </a:stretch>
        </p:blipFill>
        <p:spPr bwMode="auto">
          <a:xfrm>
            <a:off x="214282" y="5286388"/>
            <a:ext cx="2286016" cy="9769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SMV design principles – GC challenge</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10</a:t>
            </a:fld>
            <a:endParaRPr lang="he-IL"/>
          </a:p>
        </p:txBody>
      </p:sp>
      <p:sp>
        <p:nvSpPr>
          <p:cNvPr id="5" name="Content Placeholder 4"/>
          <p:cNvSpPr>
            <a:spLocks noGrp="1"/>
          </p:cNvSpPr>
          <p:nvPr>
            <p:ph sz="quarter" idx="1"/>
          </p:nvPr>
        </p:nvSpPr>
        <p:spPr>
          <a:xfrm>
            <a:off x="285720" y="2928934"/>
            <a:ext cx="8503920" cy="1357322"/>
          </a:xfrm>
        </p:spPr>
        <p:txBody>
          <a:bodyPr>
            <a:normAutofit/>
          </a:bodyPr>
          <a:lstStyle/>
          <a:p>
            <a:r>
              <a:rPr lang="en-US" dirty="0" smtClean="0"/>
              <a:t>No transaction can know whether a given version can be removed</a:t>
            </a:r>
          </a:p>
          <a:p>
            <a:pPr lvl="1"/>
            <a:r>
              <a:rPr lang="en-US" dirty="0" smtClean="0"/>
              <a:t>explicit GC is not possible</a:t>
            </a:r>
          </a:p>
        </p:txBody>
      </p:sp>
      <p:sp>
        <p:nvSpPr>
          <p:cNvPr id="8" name="Content Placeholder 4"/>
          <p:cNvSpPr txBox="1">
            <a:spLocks/>
          </p:cNvSpPr>
          <p:nvPr/>
        </p:nvSpPr>
        <p:spPr>
          <a:xfrm>
            <a:off x="214282" y="1500174"/>
            <a:ext cx="4357718" cy="785818"/>
          </a:xfrm>
          <a:prstGeom prst="rect">
            <a:avLst/>
          </a:prstGeom>
          <a:ln>
            <a:solidFill>
              <a:schemeClr val="tx1"/>
            </a:solidFill>
          </a:ln>
        </p:spPr>
        <p:txBody>
          <a:bodyPr vert="horz">
            <a:normAutofit fontScale="92500"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A version is removed when it has no potential readers </a:t>
            </a:r>
          </a:p>
        </p:txBody>
      </p:sp>
      <p:sp>
        <p:nvSpPr>
          <p:cNvPr id="9" name="Content Placeholder 4"/>
          <p:cNvSpPr txBox="1">
            <a:spLocks/>
          </p:cNvSpPr>
          <p:nvPr/>
        </p:nvSpPr>
        <p:spPr>
          <a:xfrm>
            <a:off x="4786314" y="1500174"/>
            <a:ext cx="4071966" cy="785818"/>
          </a:xfrm>
          <a:prstGeom prst="rect">
            <a:avLst/>
          </a:prstGeom>
          <a:ln>
            <a:solidFill>
              <a:schemeClr val="tx1"/>
            </a:solidFill>
          </a:ln>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500" b="0" i="0" u="none" strike="noStrike" kern="1200" cap="none" spc="0" normalizeH="0" baseline="0" noProof="0" dirty="0" smtClean="0">
                <a:ln>
                  <a:noFill/>
                </a:ln>
                <a:solidFill>
                  <a:schemeClr val="tx1"/>
                </a:solidFill>
                <a:effectLst/>
                <a:uLnTx/>
                <a:uFillTx/>
                <a:latin typeface="+mn-lt"/>
                <a:ea typeface="+mn-ea"/>
                <a:cs typeface="+mn-cs"/>
              </a:rPr>
              <a:t>Readers are invisible</a:t>
            </a:r>
          </a:p>
        </p:txBody>
      </p:sp>
      <p:sp>
        <p:nvSpPr>
          <p:cNvPr id="10" name="Right Arrow 9"/>
          <p:cNvSpPr/>
          <p:nvPr/>
        </p:nvSpPr>
        <p:spPr>
          <a:xfrm rot="1489021">
            <a:off x="2956871" y="2587746"/>
            <a:ext cx="1463102" cy="1146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9205352">
            <a:off x="4671961" y="2576422"/>
            <a:ext cx="1326990" cy="1215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1500166" y="5000636"/>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500166" y="5500702"/>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14" name="Oval 13"/>
          <p:cNvSpPr/>
          <p:nvPr/>
        </p:nvSpPr>
        <p:spPr>
          <a:xfrm>
            <a:off x="2000229" y="4929198"/>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6" name="TextBox 15"/>
          <p:cNvSpPr txBox="1">
            <a:spLocks noChangeArrowheads="1"/>
          </p:cNvSpPr>
          <p:nvPr/>
        </p:nvSpPr>
        <p:spPr bwMode="auto">
          <a:xfrm>
            <a:off x="1074716" y="4786323"/>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17" name="TextBox 16"/>
          <p:cNvSpPr txBox="1">
            <a:spLocks noChangeArrowheads="1"/>
          </p:cNvSpPr>
          <p:nvPr/>
        </p:nvSpPr>
        <p:spPr bwMode="auto">
          <a:xfrm>
            <a:off x="1060429" y="5286386"/>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18" name="Oval 17"/>
          <p:cNvSpPr/>
          <p:nvPr/>
        </p:nvSpPr>
        <p:spPr>
          <a:xfrm>
            <a:off x="2428854" y="492919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9" name="TextBox 18"/>
          <p:cNvSpPr txBox="1"/>
          <p:nvPr/>
        </p:nvSpPr>
        <p:spPr>
          <a:xfrm>
            <a:off x="2643174" y="5500702"/>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20" name="Oval 19"/>
          <p:cNvSpPr/>
          <p:nvPr/>
        </p:nvSpPr>
        <p:spPr>
          <a:xfrm>
            <a:off x="2714612" y="542926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21" name="Straight Connector 20"/>
          <p:cNvCxnSpPr>
            <a:stCxn id="18" idx="5"/>
            <a:endCxn id="20" idx="0"/>
          </p:cNvCxnSpPr>
          <p:nvPr/>
        </p:nvCxnSpPr>
        <p:spPr>
          <a:xfrm rot="16200000" flipH="1">
            <a:off x="2479370" y="5122583"/>
            <a:ext cx="378115" cy="235245"/>
          </a:xfrm>
          <a:prstGeom prst="line">
            <a:avLst/>
          </a:prstGeom>
        </p:spPr>
        <p:style>
          <a:lnRef idx="1">
            <a:schemeClr val="dk1"/>
          </a:lnRef>
          <a:fillRef idx="0">
            <a:schemeClr val="dk1"/>
          </a:fillRef>
          <a:effectRef idx="0">
            <a:schemeClr val="dk1"/>
          </a:effectRef>
          <a:fontRef idx="minor">
            <a:schemeClr val="tx1"/>
          </a:fontRef>
        </p:style>
      </p:cxnSp>
      <p:sp>
        <p:nvSpPr>
          <p:cNvPr id="23" name="Oval 22"/>
          <p:cNvSpPr/>
          <p:nvPr/>
        </p:nvSpPr>
        <p:spPr>
          <a:xfrm>
            <a:off x="1785918" y="542926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5" name="TextBox 24"/>
          <p:cNvSpPr txBox="1"/>
          <p:nvPr/>
        </p:nvSpPr>
        <p:spPr>
          <a:xfrm>
            <a:off x="1857356" y="4643446"/>
            <a:ext cx="426720" cy="369332"/>
          </a:xfrm>
          <a:prstGeom prst="rect">
            <a:avLst/>
          </a:prstGeom>
          <a:noFill/>
        </p:spPr>
        <p:txBody>
          <a:bodyPr wrap="none" rtlCol="0">
            <a:spAutoFit/>
          </a:bodyPr>
          <a:lstStyle/>
          <a:p>
            <a:pPr algn="l" rtl="0"/>
            <a:r>
              <a:rPr lang="en-US" dirty="0" smtClean="0"/>
              <a:t>T1</a:t>
            </a:r>
            <a:endParaRPr lang="en-US" dirty="0"/>
          </a:p>
        </p:txBody>
      </p:sp>
      <p:sp>
        <p:nvSpPr>
          <p:cNvPr id="26" name="TextBox 25"/>
          <p:cNvSpPr txBox="1"/>
          <p:nvPr/>
        </p:nvSpPr>
        <p:spPr>
          <a:xfrm>
            <a:off x="2285984" y="4643446"/>
            <a:ext cx="455574" cy="369332"/>
          </a:xfrm>
          <a:prstGeom prst="rect">
            <a:avLst/>
          </a:prstGeom>
          <a:noFill/>
        </p:spPr>
        <p:txBody>
          <a:bodyPr wrap="none" rtlCol="0">
            <a:spAutoFit/>
          </a:bodyPr>
          <a:lstStyle/>
          <a:p>
            <a:pPr algn="l" rtl="0"/>
            <a:r>
              <a:rPr lang="en-US" dirty="0" smtClean="0"/>
              <a:t>T2</a:t>
            </a:r>
            <a:endParaRPr lang="en-US" dirty="0"/>
          </a:p>
        </p:txBody>
      </p:sp>
      <p:sp>
        <p:nvSpPr>
          <p:cNvPr id="30" name="Freeform 29"/>
          <p:cNvSpPr/>
          <p:nvPr/>
        </p:nvSpPr>
        <p:spPr>
          <a:xfrm>
            <a:off x="2000232" y="5070020"/>
            <a:ext cx="1743092" cy="216367"/>
          </a:xfrm>
          <a:custGeom>
            <a:avLst/>
            <a:gdLst>
              <a:gd name="connsiteX0" fmla="*/ 118382 w 1759403"/>
              <a:gd name="connsiteY0" fmla="*/ 0 h 185058"/>
              <a:gd name="connsiteX1" fmla="*/ 273503 w 1759403"/>
              <a:gd name="connsiteY1" fmla="*/ 155122 h 185058"/>
              <a:gd name="connsiteX2" fmla="*/ 1759403 w 1759403"/>
              <a:gd name="connsiteY2" fmla="*/ 179615 h 185058"/>
            </a:gdLst>
            <a:ahLst/>
            <a:cxnLst>
              <a:cxn ang="0">
                <a:pos x="connsiteX0" y="connsiteY0"/>
              </a:cxn>
              <a:cxn ang="0">
                <a:pos x="connsiteX1" y="connsiteY1"/>
              </a:cxn>
              <a:cxn ang="0">
                <a:pos x="connsiteX2" y="connsiteY2"/>
              </a:cxn>
            </a:cxnLst>
            <a:rect l="l" t="t" r="r" b="b"/>
            <a:pathLst>
              <a:path w="1759403" h="185058">
                <a:moveTo>
                  <a:pt x="118382" y="0"/>
                </a:moveTo>
                <a:cubicBezTo>
                  <a:pt x="59191" y="62593"/>
                  <a:pt x="0" y="125186"/>
                  <a:pt x="273503" y="155122"/>
                </a:cubicBezTo>
                <a:cubicBezTo>
                  <a:pt x="547007" y="185058"/>
                  <a:pt x="1153205" y="182336"/>
                  <a:pt x="1759403" y="17961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31" name="Straight Connector 30"/>
          <p:cNvCxnSpPr/>
          <p:nvPr/>
        </p:nvCxnSpPr>
        <p:spPr>
          <a:xfrm>
            <a:off x="6072198" y="5002690"/>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6072198" y="5502756"/>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34" name="TextBox 33"/>
          <p:cNvSpPr txBox="1">
            <a:spLocks noChangeArrowheads="1"/>
          </p:cNvSpPr>
          <p:nvPr/>
        </p:nvSpPr>
        <p:spPr bwMode="auto">
          <a:xfrm>
            <a:off x="5646748" y="4788377"/>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35" name="TextBox 34"/>
          <p:cNvSpPr txBox="1">
            <a:spLocks noChangeArrowheads="1"/>
          </p:cNvSpPr>
          <p:nvPr/>
        </p:nvSpPr>
        <p:spPr bwMode="auto">
          <a:xfrm>
            <a:off x="5632461" y="5288440"/>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36" name="Oval 35"/>
          <p:cNvSpPr/>
          <p:nvPr/>
        </p:nvSpPr>
        <p:spPr>
          <a:xfrm>
            <a:off x="7000886" y="4931252"/>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37" name="TextBox 36"/>
          <p:cNvSpPr txBox="1"/>
          <p:nvPr/>
        </p:nvSpPr>
        <p:spPr>
          <a:xfrm>
            <a:off x="7215206" y="5502756"/>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38" name="Oval 37"/>
          <p:cNvSpPr/>
          <p:nvPr/>
        </p:nvSpPr>
        <p:spPr>
          <a:xfrm>
            <a:off x="7286644" y="54313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39" name="Straight Connector 38"/>
          <p:cNvCxnSpPr>
            <a:stCxn id="36" idx="5"/>
            <a:endCxn id="38" idx="0"/>
          </p:cNvCxnSpPr>
          <p:nvPr/>
        </p:nvCxnSpPr>
        <p:spPr>
          <a:xfrm rot="16200000" flipH="1">
            <a:off x="7051402" y="5124637"/>
            <a:ext cx="378115" cy="235245"/>
          </a:xfrm>
          <a:prstGeom prst="line">
            <a:avLst/>
          </a:prstGeom>
        </p:spPr>
        <p:style>
          <a:lnRef idx="1">
            <a:schemeClr val="dk1"/>
          </a:lnRef>
          <a:fillRef idx="0">
            <a:schemeClr val="dk1"/>
          </a:fillRef>
          <a:effectRef idx="0">
            <a:schemeClr val="dk1"/>
          </a:effectRef>
          <a:fontRef idx="minor">
            <a:schemeClr val="tx1"/>
          </a:fontRef>
        </p:style>
      </p:cxnSp>
      <p:sp>
        <p:nvSpPr>
          <p:cNvPr id="40" name="Oval 39"/>
          <p:cNvSpPr/>
          <p:nvPr/>
        </p:nvSpPr>
        <p:spPr>
          <a:xfrm>
            <a:off x="6357950" y="54313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42" name="TextBox 41"/>
          <p:cNvSpPr txBox="1"/>
          <p:nvPr/>
        </p:nvSpPr>
        <p:spPr>
          <a:xfrm>
            <a:off x="6858016" y="4645500"/>
            <a:ext cx="455574" cy="369332"/>
          </a:xfrm>
          <a:prstGeom prst="rect">
            <a:avLst/>
          </a:prstGeom>
          <a:noFill/>
        </p:spPr>
        <p:txBody>
          <a:bodyPr wrap="none" rtlCol="0">
            <a:spAutoFit/>
          </a:bodyPr>
          <a:lstStyle/>
          <a:p>
            <a:pPr algn="l" rtl="0"/>
            <a:r>
              <a:rPr lang="en-US" dirty="0" smtClean="0"/>
              <a:t>T2</a:t>
            </a:r>
            <a:endParaRPr lang="en-US" dirty="0"/>
          </a:p>
        </p:txBody>
      </p:sp>
      <p:sp>
        <p:nvSpPr>
          <p:cNvPr id="44" name="Rounded Rectangular Callout 43"/>
          <p:cNvSpPr/>
          <p:nvPr/>
        </p:nvSpPr>
        <p:spPr>
          <a:xfrm>
            <a:off x="1000100" y="5715016"/>
            <a:ext cx="928694" cy="357190"/>
          </a:xfrm>
          <a:prstGeom prst="wedgeRoundRectCallout">
            <a:avLst>
              <a:gd name="adj1" fmla="val 43462"/>
              <a:gd name="adj2" fmla="val -81791"/>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Kept</a:t>
            </a:r>
            <a:endParaRPr lang="he-IL" dirty="0">
              <a:solidFill>
                <a:schemeClr val="tx1"/>
              </a:solidFill>
            </a:endParaRPr>
          </a:p>
        </p:txBody>
      </p:sp>
      <p:sp>
        <p:nvSpPr>
          <p:cNvPr id="45" name="Rounded Rectangular Callout 44"/>
          <p:cNvSpPr/>
          <p:nvPr/>
        </p:nvSpPr>
        <p:spPr>
          <a:xfrm>
            <a:off x="5500694" y="5717070"/>
            <a:ext cx="1000132" cy="357190"/>
          </a:xfrm>
          <a:prstGeom prst="wedgeRoundRectCallout">
            <a:avLst>
              <a:gd name="adj1" fmla="val 43462"/>
              <a:gd name="adj2" fmla="val -81791"/>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Removed</a:t>
            </a:r>
            <a:endParaRPr lang="he-IL" dirty="0">
              <a:solidFill>
                <a:schemeClr val="tx1"/>
              </a:solidFill>
            </a:endParaRPr>
          </a:p>
        </p:txBody>
      </p:sp>
      <p:sp>
        <p:nvSpPr>
          <p:cNvPr id="46" name="Left-Right Arrow 45"/>
          <p:cNvSpPr/>
          <p:nvPr/>
        </p:nvSpPr>
        <p:spPr>
          <a:xfrm>
            <a:off x="4214810" y="5143512"/>
            <a:ext cx="1143008" cy="21431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4000496" y="4929198"/>
            <a:ext cx="1571264" cy="307777"/>
          </a:xfrm>
          <a:prstGeom prst="rect">
            <a:avLst/>
          </a:prstGeom>
          <a:noFill/>
        </p:spPr>
        <p:txBody>
          <a:bodyPr wrap="none" rtlCol="0">
            <a:spAutoFit/>
          </a:bodyPr>
          <a:lstStyle/>
          <a:p>
            <a:pPr algn="ctr" rtl="0"/>
            <a:r>
              <a:rPr lang="en-US" sz="1400" dirty="0" smtClean="0"/>
              <a:t>Indistinguishable</a:t>
            </a:r>
            <a:endParaRPr lang="en-US" dirty="0"/>
          </a:p>
        </p:txBody>
      </p:sp>
      <p:cxnSp>
        <p:nvCxnSpPr>
          <p:cNvPr id="48" name="Straight Connector 47"/>
          <p:cNvCxnSpPr/>
          <p:nvPr/>
        </p:nvCxnSpPr>
        <p:spPr>
          <a:xfrm rot="16200000" flipH="1">
            <a:off x="6357950" y="5429264"/>
            <a:ext cx="142876" cy="1428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6357950" y="5429264"/>
            <a:ext cx="142876" cy="1428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linds(horizontal)">
                                      <p:cBhvr>
                                        <p:cTn id="16" dur="500"/>
                                        <p:tgtEl>
                                          <p:spTgt spid="1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linds(horizontal)">
                                      <p:cBhvr>
                                        <p:cTn id="19" dur="500"/>
                                        <p:tgtEl>
                                          <p:spTgt spid="1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linds(horizontal)">
                                      <p:cBhvr>
                                        <p:cTn id="28" dur="500"/>
                                        <p:tgtEl>
                                          <p:spTgt spid="1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linds(horizontal)">
                                      <p:cBhvr>
                                        <p:cTn id="31" dur="500"/>
                                        <p:tgtEl>
                                          <p:spTgt spid="20"/>
                                        </p:tgtEl>
                                      </p:cBhvr>
                                    </p:animEffect>
                                  </p:childTnLst>
                                </p:cTn>
                              </p:par>
                              <p:par>
                                <p:cTn id="32" presetID="3" presetClass="entr" presetSubtype="10" fill="hold"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blinds(horizontal)">
                                      <p:cBhvr>
                                        <p:cTn id="34" dur="500"/>
                                        <p:tgtEl>
                                          <p:spTgt spid="2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linds(horizontal)">
                                      <p:cBhvr>
                                        <p:cTn id="37" dur="500"/>
                                        <p:tgtEl>
                                          <p:spTgt spid="23"/>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blinds(horizontal)">
                                      <p:cBhvr>
                                        <p:cTn id="40" dur="500"/>
                                        <p:tgtEl>
                                          <p:spTgt spid="25"/>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blinds(horizontal)">
                                      <p:cBhvr>
                                        <p:cTn id="43" dur="500"/>
                                        <p:tgtEl>
                                          <p:spTgt spid="26"/>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blinds(horizontal)">
                                      <p:cBhvr>
                                        <p:cTn id="46" dur="500"/>
                                        <p:tgtEl>
                                          <p:spTgt spid="30"/>
                                        </p:tgtEl>
                                      </p:cBhvr>
                                    </p:animEffect>
                                  </p:childTnLst>
                                </p:cTn>
                              </p:par>
                              <p:par>
                                <p:cTn id="47" presetID="3" presetClass="entr" presetSubtype="10" fill="hold"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blinds(horizontal)">
                                      <p:cBhvr>
                                        <p:cTn id="49" dur="500"/>
                                        <p:tgtEl>
                                          <p:spTgt spid="31"/>
                                        </p:tgtEl>
                                      </p:cBhvr>
                                    </p:animEffect>
                                  </p:childTnLst>
                                </p:cTn>
                              </p:par>
                              <p:par>
                                <p:cTn id="50" presetID="3" presetClass="entr" presetSubtype="10" fill="hold"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linds(horizontal)">
                                      <p:cBhvr>
                                        <p:cTn id="52" dur="500"/>
                                        <p:tgtEl>
                                          <p:spTgt spid="32"/>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blinds(horizontal)">
                                      <p:cBhvr>
                                        <p:cTn id="55" dur="500"/>
                                        <p:tgtEl>
                                          <p:spTgt spid="34"/>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blinds(horizontal)">
                                      <p:cBhvr>
                                        <p:cTn id="58" dur="500"/>
                                        <p:tgtEl>
                                          <p:spTgt spid="35"/>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blinds(horizontal)">
                                      <p:cBhvr>
                                        <p:cTn id="61" dur="500"/>
                                        <p:tgtEl>
                                          <p:spTgt spid="36"/>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37"/>
                                        </p:tgtEl>
                                        <p:attrNameLst>
                                          <p:attrName>style.visibility</p:attrName>
                                        </p:attrNameLst>
                                      </p:cBhvr>
                                      <p:to>
                                        <p:strVal val="visible"/>
                                      </p:to>
                                    </p:set>
                                    <p:animEffect transition="in" filter="blinds(horizontal)">
                                      <p:cBhvr>
                                        <p:cTn id="64" dur="500"/>
                                        <p:tgtEl>
                                          <p:spTgt spid="37"/>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blinds(horizontal)">
                                      <p:cBhvr>
                                        <p:cTn id="67" dur="500"/>
                                        <p:tgtEl>
                                          <p:spTgt spid="38"/>
                                        </p:tgtEl>
                                      </p:cBhvr>
                                    </p:animEffect>
                                  </p:childTnLst>
                                </p:cTn>
                              </p:par>
                              <p:par>
                                <p:cTn id="68" presetID="3" presetClass="entr" presetSubtype="10" fill="hold" nodeType="with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blinds(horizontal)">
                                      <p:cBhvr>
                                        <p:cTn id="70" dur="500"/>
                                        <p:tgtEl>
                                          <p:spTgt spid="39"/>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blinds(horizontal)">
                                      <p:cBhvr>
                                        <p:cTn id="73" dur="500"/>
                                        <p:tgtEl>
                                          <p:spTgt spid="40"/>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blinds(horizontal)">
                                      <p:cBhvr>
                                        <p:cTn id="76" dur="500"/>
                                        <p:tgtEl>
                                          <p:spTgt spid="42"/>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blinds(horizontal)">
                                      <p:cBhvr>
                                        <p:cTn id="79" dur="500"/>
                                        <p:tgtEl>
                                          <p:spTgt spid="44"/>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blinds(horizontal)">
                                      <p:cBhvr>
                                        <p:cTn id="82" dur="500"/>
                                        <p:tgtEl>
                                          <p:spTgt spid="45"/>
                                        </p:tgtEl>
                                      </p:cBhvr>
                                    </p:animEffect>
                                  </p:childTnLst>
                                </p:cTn>
                              </p:par>
                              <p:par>
                                <p:cTn id="83" presetID="3" presetClass="entr" presetSubtype="10" fill="hold" nodeType="withEffect">
                                  <p:stCondLst>
                                    <p:cond delay="0"/>
                                  </p:stCondLst>
                                  <p:childTnLst>
                                    <p:set>
                                      <p:cBhvr>
                                        <p:cTn id="84" dur="1" fill="hold">
                                          <p:stCondLst>
                                            <p:cond delay="0"/>
                                          </p:stCondLst>
                                        </p:cTn>
                                        <p:tgtEl>
                                          <p:spTgt spid="48"/>
                                        </p:tgtEl>
                                        <p:attrNameLst>
                                          <p:attrName>style.visibility</p:attrName>
                                        </p:attrNameLst>
                                      </p:cBhvr>
                                      <p:to>
                                        <p:strVal val="visible"/>
                                      </p:to>
                                    </p:set>
                                    <p:animEffect transition="in" filter="blinds(horizontal)">
                                      <p:cBhvr>
                                        <p:cTn id="85" dur="500"/>
                                        <p:tgtEl>
                                          <p:spTgt spid="48"/>
                                        </p:tgtEl>
                                      </p:cBhvr>
                                    </p:animEffect>
                                  </p:childTnLst>
                                </p:cTn>
                              </p:par>
                              <p:par>
                                <p:cTn id="86" presetID="3" presetClass="entr" presetSubtype="10" fill="hold" nodeType="with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blinds(horizontal)">
                                      <p:cBhvr>
                                        <p:cTn id="88" dur="500"/>
                                        <p:tgtEl>
                                          <p:spTgt spid="4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9"/>
                                        </p:tgtEl>
                                        <p:attrNameLst>
                                          <p:attrName>style.visibility</p:attrName>
                                        </p:attrNameLst>
                                      </p:cBhvr>
                                      <p:to>
                                        <p:strVal val="visible"/>
                                      </p:to>
                                    </p:set>
                                    <p:animEffect transition="in" filter="blinds(horizontal)">
                                      <p:cBhvr>
                                        <p:cTn id="93" dur="500"/>
                                        <p:tgtEl>
                                          <p:spTgt spid="9"/>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46"/>
                                        </p:tgtEl>
                                        <p:attrNameLst>
                                          <p:attrName>style.visibility</p:attrName>
                                        </p:attrNameLst>
                                      </p:cBhvr>
                                      <p:to>
                                        <p:strVal val="visible"/>
                                      </p:to>
                                    </p:set>
                                    <p:animEffect transition="in" filter="blinds(horizontal)">
                                      <p:cBhvr>
                                        <p:cTn id="96" dur="500"/>
                                        <p:tgtEl>
                                          <p:spTgt spid="46"/>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47"/>
                                        </p:tgtEl>
                                        <p:attrNameLst>
                                          <p:attrName>style.visibility</p:attrName>
                                        </p:attrNameLst>
                                      </p:cBhvr>
                                      <p:to>
                                        <p:strVal val="visible"/>
                                      </p:to>
                                    </p:set>
                                    <p:animEffect transition="in" filter="blinds(horizontal)">
                                      <p:cBhvr>
                                        <p:cTn id="99" dur="500"/>
                                        <p:tgtEl>
                                          <p:spTgt spid="4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5">
                                            <p:txEl>
                                              <p:pRg st="0" end="0"/>
                                            </p:txEl>
                                          </p:spTgt>
                                        </p:tgtEl>
                                        <p:attrNameLst>
                                          <p:attrName>style.visibility</p:attrName>
                                        </p:attrNameLst>
                                      </p:cBhvr>
                                      <p:to>
                                        <p:strVal val="visible"/>
                                      </p:to>
                                    </p:set>
                                    <p:animEffect transition="in" filter="blinds(horizontal)">
                                      <p:cBhvr>
                                        <p:cTn id="104" dur="500"/>
                                        <p:tgtEl>
                                          <p:spTgt spid="5">
                                            <p:txEl>
                                              <p:pRg st="0" end="0"/>
                                            </p:txEl>
                                          </p:spTgt>
                                        </p:tgtEl>
                                      </p:cBhvr>
                                    </p:animEffect>
                                  </p:childTnLst>
                                </p:cTn>
                              </p:par>
                              <p:par>
                                <p:cTn id="105" presetID="3" presetClass="entr" presetSubtype="10" fill="hold" grpId="0" nodeType="withEffect">
                                  <p:stCondLst>
                                    <p:cond delay="0"/>
                                  </p:stCondLst>
                                  <p:childTnLst>
                                    <p:set>
                                      <p:cBhvr>
                                        <p:cTn id="106" dur="1" fill="hold">
                                          <p:stCondLst>
                                            <p:cond delay="0"/>
                                          </p:stCondLst>
                                        </p:cTn>
                                        <p:tgtEl>
                                          <p:spTgt spid="5">
                                            <p:txEl>
                                              <p:pRg st="1" end="1"/>
                                            </p:txEl>
                                          </p:spTgt>
                                        </p:tgtEl>
                                        <p:attrNameLst>
                                          <p:attrName>style.visibility</p:attrName>
                                        </p:attrNameLst>
                                      </p:cBhvr>
                                      <p:to>
                                        <p:strVal val="visible"/>
                                      </p:to>
                                    </p:set>
                                    <p:animEffect transition="in" filter="blinds(horizontal)">
                                      <p:cBhvr>
                                        <p:cTn id="107" dur="500"/>
                                        <p:tgtEl>
                                          <p:spTgt spid="5">
                                            <p:txEl>
                                              <p:pRg st="1" end="1"/>
                                            </p:txEl>
                                          </p:spTgt>
                                        </p:tgtEl>
                                      </p:cBhvr>
                                    </p:animEffect>
                                  </p:childTnLst>
                                </p:cTn>
                              </p:par>
                              <p:par>
                                <p:cTn id="108" presetID="3" presetClass="entr" presetSubtype="10" fill="hold" grpId="0" nodeType="withEffect">
                                  <p:stCondLst>
                                    <p:cond delay="0"/>
                                  </p:stCondLst>
                                  <p:childTnLst>
                                    <p:set>
                                      <p:cBhvr>
                                        <p:cTn id="109" dur="1" fill="hold">
                                          <p:stCondLst>
                                            <p:cond delay="0"/>
                                          </p:stCondLst>
                                        </p:cTn>
                                        <p:tgtEl>
                                          <p:spTgt spid="11"/>
                                        </p:tgtEl>
                                        <p:attrNameLst>
                                          <p:attrName>style.visibility</p:attrName>
                                        </p:attrNameLst>
                                      </p:cBhvr>
                                      <p:to>
                                        <p:strVal val="visible"/>
                                      </p:to>
                                    </p:set>
                                    <p:animEffect transition="in" filter="blinds(horizontal)">
                                      <p:cBhvr>
                                        <p:cTn id="110" dur="500"/>
                                        <p:tgtEl>
                                          <p:spTgt spid="11"/>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10"/>
                                        </p:tgtEl>
                                        <p:attrNameLst>
                                          <p:attrName>style.visibility</p:attrName>
                                        </p:attrNameLst>
                                      </p:cBhvr>
                                      <p:to>
                                        <p:strVal val="visible"/>
                                      </p:to>
                                    </p:set>
                                    <p:animEffect transition="in" filter="blinds(horizontal)">
                                      <p:cBhvr>
                                        <p:cTn id="1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animBg="1"/>
      <p:bldP spid="9" grpId="0" animBg="1"/>
      <p:bldP spid="10" grpId="0" animBg="1"/>
      <p:bldP spid="11" grpId="0" animBg="1"/>
      <p:bldP spid="14" grpId="0" animBg="1"/>
      <p:bldP spid="16" grpId="0"/>
      <p:bldP spid="17" grpId="0"/>
      <p:bldP spid="18" grpId="0" animBg="1"/>
      <p:bldP spid="19" grpId="0"/>
      <p:bldP spid="20" grpId="0" animBg="1"/>
      <p:bldP spid="23" grpId="0" animBg="1"/>
      <p:bldP spid="25" grpId="0"/>
      <p:bldP spid="26" grpId="0"/>
      <p:bldP spid="30" grpId="0" animBg="1"/>
      <p:bldP spid="34" grpId="0"/>
      <p:bldP spid="35" grpId="0"/>
      <p:bldP spid="36" grpId="0" animBg="1"/>
      <p:bldP spid="37" grpId="0"/>
      <p:bldP spid="38" grpId="0" animBg="1"/>
      <p:bldP spid="40" grpId="0" animBg="1"/>
      <p:bldP spid="42" grpId="0"/>
      <p:bldP spid="44" grpId="0" animBg="1"/>
      <p:bldP spid="45" grpId="0" animBg="1"/>
      <p:bldP spid="46" grpId="0" animBg="1"/>
      <p:bldP spid="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GC in SMV</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11</a:t>
            </a:fld>
            <a:endParaRPr lang="he-IL"/>
          </a:p>
        </p:txBody>
      </p:sp>
      <p:sp>
        <p:nvSpPr>
          <p:cNvPr id="5" name="Content Placeholder 4"/>
          <p:cNvSpPr>
            <a:spLocks noGrp="1"/>
          </p:cNvSpPr>
          <p:nvPr>
            <p:ph sz="quarter" idx="1"/>
          </p:nvPr>
        </p:nvSpPr>
        <p:spPr>
          <a:xfrm>
            <a:off x="285720" y="1643050"/>
            <a:ext cx="8503920" cy="4643470"/>
          </a:xfrm>
        </p:spPr>
        <p:txBody>
          <a:bodyPr>
            <a:normAutofit/>
          </a:bodyPr>
          <a:lstStyle/>
          <a:p>
            <a:r>
              <a:rPr lang="en-US" dirty="0" smtClean="0"/>
              <a:t>Solution: use auxiliary GC threads provided by managed memory systems</a:t>
            </a:r>
          </a:p>
          <a:p>
            <a:pPr lvl="1"/>
            <a:r>
              <a:rPr lang="en-US" dirty="0" smtClean="0"/>
              <a:t>remove unreachable object versions</a:t>
            </a:r>
          </a:p>
          <a:p>
            <a:endParaRPr lang="en-US" dirty="0" smtClean="0"/>
          </a:p>
          <a:p>
            <a:r>
              <a:rPr lang="en-US" dirty="0" smtClean="0"/>
              <a:t>Read-only transactions are invisible to other transactions, but visible to the “see-all” GC threads</a:t>
            </a:r>
          </a:p>
          <a:p>
            <a:pPr lvl="1"/>
            <a:r>
              <a:rPr lang="en-US" dirty="0" smtClean="0"/>
              <a:t>theoretically visible</a:t>
            </a:r>
          </a:p>
          <a:p>
            <a:pPr lvl="1"/>
            <a:r>
              <a:rPr lang="en-US" dirty="0" smtClean="0"/>
              <a:t>practically invisible (GC threads run infrequently)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SMV time progress</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12</a:t>
            </a:fld>
            <a:endParaRPr lang="he-IL"/>
          </a:p>
        </p:txBody>
      </p:sp>
      <p:sp>
        <p:nvSpPr>
          <p:cNvPr id="5" name="Content Placeholder 4"/>
          <p:cNvSpPr>
            <a:spLocks noGrp="1"/>
          </p:cNvSpPr>
          <p:nvPr>
            <p:ph sz="quarter" idx="1"/>
          </p:nvPr>
        </p:nvSpPr>
        <p:spPr>
          <a:xfrm>
            <a:off x="301752" y="1527048"/>
            <a:ext cx="8503920" cy="4830910"/>
          </a:xfrm>
        </p:spPr>
        <p:txBody>
          <a:bodyPr>
            <a:normAutofit/>
          </a:bodyPr>
          <a:lstStyle/>
          <a:p>
            <a:r>
              <a:rPr lang="en-US" dirty="0" smtClean="0"/>
              <a:t>Logical version clock </a:t>
            </a:r>
          </a:p>
          <a:p>
            <a:pPr lvl="1"/>
            <a:r>
              <a:rPr lang="en-US" dirty="0" smtClean="0"/>
              <a:t>incremented by update transactions upon commit</a:t>
            </a:r>
          </a:p>
          <a:p>
            <a:pPr lvl="1"/>
            <a:r>
              <a:rPr lang="en-US" dirty="0" smtClean="0"/>
              <a:t>implemented as a linked list of time points</a:t>
            </a:r>
          </a:p>
          <a:p>
            <a:endParaRPr lang="en-US" dirty="0" smtClean="0"/>
          </a:p>
          <a:p>
            <a:endParaRPr lang="en-US" dirty="0" smtClean="0"/>
          </a:p>
          <a:p>
            <a:r>
              <a:rPr lang="en-US" dirty="0" smtClean="0"/>
              <a:t>Object handles</a:t>
            </a:r>
          </a:p>
          <a:p>
            <a:pPr lvl="1"/>
            <a:r>
              <a:rPr lang="en-US" dirty="0" smtClean="0"/>
              <a:t>hold versioned locks ala TL2</a:t>
            </a:r>
          </a:p>
          <a:p>
            <a:pPr lvl="1"/>
            <a:r>
              <a:rPr lang="en-US" dirty="0" smtClean="0"/>
              <a:t>point to the latest object version only</a:t>
            </a:r>
          </a:p>
        </p:txBody>
      </p:sp>
      <p:sp>
        <p:nvSpPr>
          <p:cNvPr id="6" name="Diamond 5"/>
          <p:cNvSpPr/>
          <p:nvPr/>
        </p:nvSpPr>
        <p:spPr>
          <a:xfrm>
            <a:off x="1571604" y="3143248"/>
            <a:ext cx="500066" cy="571504"/>
          </a:xfrm>
          <a:prstGeom prst="diamond">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2643174" y="3286124"/>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2683526" y="3286124"/>
            <a:ext cx="1357322" cy="307777"/>
          </a:xfrm>
          <a:prstGeom prst="rect">
            <a:avLst/>
          </a:prstGeom>
          <a:noFill/>
        </p:spPr>
        <p:txBody>
          <a:bodyPr wrap="square" rtlCol="0">
            <a:spAutoFit/>
          </a:bodyPr>
          <a:lstStyle/>
          <a:p>
            <a:pPr algn="ctr" rtl="0"/>
            <a:r>
              <a:rPr lang="en-US" sz="1400" dirty="0" smtClean="0"/>
              <a:t>time point 9</a:t>
            </a:r>
            <a:endParaRPr lang="en-US" sz="1600" dirty="0"/>
          </a:p>
        </p:txBody>
      </p:sp>
      <p:cxnSp>
        <p:nvCxnSpPr>
          <p:cNvPr id="10" name="Curved Connector 8"/>
          <p:cNvCxnSpPr>
            <a:stCxn id="6" idx="3"/>
            <a:endCxn id="8" idx="1"/>
          </p:cNvCxnSpPr>
          <p:nvPr/>
        </p:nvCxnSpPr>
        <p:spPr>
          <a:xfrm>
            <a:off x="2071670" y="3429000"/>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 name="Rectangle 10"/>
          <p:cNvSpPr/>
          <p:nvPr/>
        </p:nvSpPr>
        <p:spPr>
          <a:xfrm>
            <a:off x="4429124" y="3286124"/>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TextBox 11"/>
          <p:cNvSpPr txBox="1"/>
          <p:nvPr/>
        </p:nvSpPr>
        <p:spPr>
          <a:xfrm>
            <a:off x="4469476" y="3286124"/>
            <a:ext cx="1357322" cy="307777"/>
          </a:xfrm>
          <a:prstGeom prst="rect">
            <a:avLst/>
          </a:prstGeom>
          <a:noFill/>
        </p:spPr>
        <p:txBody>
          <a:bodyPr wrap="square" rtlCol="0">
            <a:spAutoFit/>
          </a:bodyPr>
          <a:lstStyle/>
          <a:p>
            <a:pPr algn="ctr" rtl="0"/>
            <a:r>
              <a:rPr lang="en-US" sz="1400" dirty="0" smtClean="0"/>
              <a:t>time point 10</a:t>
            </a:r>
            <a:endParaRPr lang="en-US" sz="1600" dirty="0"/>
          </a:p>
        </p:txBody>
      </p:sp>
      <p:sp>
        <p:nvSpPr>
          <p:cNvPr id="13" name="Freeform 12"/>
          <p:cNvSpPr/>
          <p:nvPr/>
        </p:nvSpPr>
        <p:spPr>
          <a:xfrm>
            <a:off x="2040584" y="2928934"/>
            <a:ext cx="2428892" cy="500066"/>
          </a:xfrm>
          <a:custGeom>
            <a:avLst/>
            <a:gdLst>
              <a:gd name="connsiteX0" fmla="*/ 0 w 2506436"/>
              <a:gd name="connsiteY0" fmla="*/ 719818 h 719818"/>
              <a:gd name="connsiteX1" fmla="*/ 1265465 w 2506436"/>
              <a:gd name="connsiteY1" fmla="*/ 1361 h 719818"/>
              <a:gd name="connsiteX2" fmla="*/ 2506436 w 2506436"/>
              <a:gd name="connsiteY2" fmla="*/ 711654 h 719818"/>
            </a:gdLst>
            <a:ahLst/>
            <a:cxnLst>
              <a:cxn ang="0">
                <a:pos x="connsiteX0" y="connsiteY0"/>
              </a:cxn>
              <a:cxn ang="0">
                <a:pos x="connsiteX1" y="connsiteY1"/>
              </a:cxn>
              <a:cxn ang="0">
                <a:pos x="connsiteX2" y="connsiteY2"/>
              </a:cxn>
            </a:cxnLst>
            <a:rect l="l" t="t" r="r" b="b"/>
            <a:pathLst>
              <a:path w="2506436" h="719818">
                <a:moveTo>
                  <a:pt x="0" y="719818"/>
                </a:moveTo>
                <a:cubicBezTo>
                  <a:pt x="423863" y="361270"/>
                  <a:pt x="847726" y="2722"/>
                  <a:pt x="1265465" y="1361"/>
                </a:cubicBezTo>
                <a:cubicBezTo>
                  <a:pt x="1683204" y="0"/>
                  <a:pt x="2094820" y="355827"/>
                  <a:pt x="2506436" y="711654"/>
                </a:cubicBezTo>
              </a:path>
            </a:pathLst>
          </a:custGeom>
          <a:ln>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4" name="Curved Connector 8"/>
          <p:cNvCxnSpPr>
            <a:stCxn id="9" idx="3"/>
            <a:endCxn id="11" idx="1"/>
          </p:cNvCxnSpPr>
          <p:nvPr/>
        </p:nvCxnSpPr>
        <p:spPr>
          <a:xfrm flipV="1">
            <a:off x="4040848" y="3429000"/>
            <a:ext cx="388276" cy="110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Freeform 16"/>
          <p:cNvSpPr/>
          <p:nvPr/>
        </p:nvSpPr>
        <p:spPr>
          <a:xfrm>
            <a:off x="2071670" y="2928934"/>
            <a:ext cx="4214842" cy="500066"/>
          </a:xfrm>
          <a:custGeom>
            <a:avLst/>
            <a:gdLst>
              <a:gd name="connsiteX0" fmla="*/ 0 w 2506436"/>
              <a:gd name="connsiteY0" fmla="*/ 719818 h 719818"/>
              <a:gd name="connsiteX1" fmla="*/ 1265465 w 2506436"/>
              <a:gd name="connsiteY1" fmla="*/ 1361 h 719818"/>
              <a:gd name="connsiteX2" fmla="*/ 2506436 w 2506436"/>
              <a:gd name="connsiteY2" fmla="*/ 711654 h 719818"/>
            </a:gdLst>
            <a:ahLst/>
            <a:cxnLst>
              <a:cxn ang="0">
                <a:pos x="connsiteX0" y="connsiteY0"/>
              </a:cxn>
              <a:cxn ang="0">
                <a:pos x="connsiteX1" y="connsiteY1"/>
              </a:cxn>
              <a:cxn ang="0">
                <a:pos x="connsiteX2" y="connsiteY2"/>
              </a:cxn>
            </a:cxnLst>
            <a:rect l="l" t="t" r="r" b="b"/>
            <a:pathLst>
              <a:path w="2506436" h="719818">
                <a:moveTo>
                  <a:pt x="0" y="719818"/>
                </a:moveTo>
                <a:cubicBezTo>
                  <a:pt x="423863" y="361270"/>
                  <a:pt x="847726" y="2722"/>
                  <a:pt x="1265465" y="1361"/>
                </a:cubicBezTo>
                <a:cubicBezTo>
                  <a:pt x="1683204" y="0"/>
                  <a:pt x="2094820" y="355827"/>
                  <a:pt x="2506436" y="711654"/>
                </a:cubicBezTo>
              </a:path>
            </a:pathLst>
          </a:custGeom>
          <a:ln>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Rectangle 17"/>
          <p:cNvSpPr/>
          <p:nvPr/>
        </p:nvSpPr>
        <p:spPr>
          <a:xfrm>
            <a:off x="6317598" y="3286124"/>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TextBox 18"/>
          <p:cNvSpPr txBox="1"/>
          <p:nvPr/>
        </p:nvSpPr>
        <p:spPr>
          <a:xfrm>
            <a:off x="6357950" y="3286124"/>
            <a:ext cx="1357322" cy="307777"/>
          </a:xfrm>
          <a:prstGeom prst="rect">
            <a:avLst/>
          </a:prstGeom>
          <a:noFill/>
        </p:spPr>
        <p:txBody>
          <a:bodyPr wrap="square" rtlCol="0">
            <a:spAutoFit/>
          </a:bodyPr>
          <a:lstStyle/>
          <a:p>
            <a:pPr algn="ctr" rtl="0"/>
            <a:r>
              <a:rPr lang="en-US" sz="1400" dirty="0" smtClean="0"/>
              <a:t>time point 11</a:t>
            </a:r>
            <a:endParaRPr lang="en-US" sz="1600" dirty="0"/>
          </a:p>
        </p:txBody>
      </p:sp>
      <p:cxnSp>
        <p:nvCxnSpPr>
          <p:cNvPr id="20" name="Curved Connector 8"/>
          <p:cNvCxnSpPr>
            <a:stCxn id="12" idx="3"/>
            <a:endCxn id="18" idx="1"/>
          </p:cNvCxnSpPr>
          <p:nvPr/>
        </p:nvCxnSpPr>
        <p:spPr>
          <a:xfrm flipV="1">
            <a:off x="5826798" y="3429000"/>
            <a:ext cx="490800" cy="110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Snip Single Corner Rectangle 22"/>
          <p:cNvSpPr/>
          <p:nvPr/>
        </p:nvSpPr>
        <p:spPr>
          <a:xfrm>
            <a:off x="6000760" y="4357694"/>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4" name="TextBox 23"/>
          <p:cNvSpPr txBox="1"/>
          <p:nvPr/>
        </p:nvSpPr>
        <p:spPr>
          <a:xfrm>
            <a:off x="6072198" y="4429132"/>
            <a:ext cx="750141" cy="338554"/>
          </a:xfrm>
          <a:prstGeom prst="rect">
            <a:avLst/>
          </a:prstGeom>
          <a:noFill/>
        </p:spPr>
        <p:txBody>
          <a:bodyPr wrap="none" rtlCol="0">
            <a:spAutoFit/>
          </a:bodyPr>
          <a:lstStyle/>
          <a:p>
            <a:pPr algn="ctr" rtl="0"/>
            <a:r>
              <a:rPr lang="en-US" sz="1600" dirty="0" err="1" smtClean="0"/>
              <a:t>ver</a:t>
            </a:r>
            <a:r>
              <a:rPr lang="en-US" sz="1600" dirty="0" smtClean="0"/>
              <a:t> = 5</a:t>
            </a:r>
            <a:endParaRPr lang="en-US" dirty="0"/>
          </a:p>
        </p:txBody>
      </p:sp>
      <p:sp>
        <p:nvSpPr>
          <p:cNvPr id="25" name="TextBox 24"/>
          <p:cNvSpPr txBox="1"/>
          <p:nvPr/>
        </p:nvSpPr>
        <p:spPr>
          <a:xfrm>
            <a:off x="6183988" y="4000504"/>
            <a:ext cx="405881" cy="400110"/>
          </a:xfrm>
          <a:prstGeom prst="rect">
            <a:avLst/>
          </a:prstGeom>
          <a:noFill/>
        </p:spPr>
        <p:txBody>
          <a:bodyPr wrap="none" rtlCol="0">
            <a:spAutoFit/>
          </a:bodyPr>
          <a:lstStyle/>
          <a:p>
            <a:pPr algn="ctr" rtl="0"/>
            <a:r>
              <a:rPr lang="en-US" sz="2000" dirty="0" smtClean="0"/>
              <a:t>o</a:t>
            </a:r>
            <a:r>
              <a:rPr lang="en-US" sz="2000" baseline="-25000" dirty="0" smtClean="0"/>
              <a:t>1</a:t>
            </a:r>
            <a:endParaRPr lang="en-US" dirty="0"/>
          </a:p>
        </p:txBody>
      </p:sp>
      <p:sp>
        <p:nvSpPr>
          <p:cNvPr id="26" name="Oval 25"/>
          <p:cNvSpPr/>
          <p:nvPr/>
        </p:nvSpPr>
        <p:spPr>
          <a:xfrm>
            <a:off x="7143768" y="428625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7" name="TextBox 26"/>
          <p:cNvSpPr txBox="1"/>
          <p:nvPr/>
        </p:nvSpPr>
        <p:spPr>
          <a:xfrm>
            <a:off x="7143768" y="4357694"/>
            <a:ext cx="785818" cy="400110"/>
          </a:xfrm>
          <a:prstGeom prst="rect">
            <a:avLst/>
          </a:prstGeom>
          <a:noFill/>
        </p:spPr>
        <p:txBody>
          <a:bodyPr wrap="square" rtlCol="0">
            <a:spAutoFit/>
          </a:bodyPr>
          <a:lstStyle/>
          <a:p>
            <a:pPr algn="ctr" rtl="0"/>
            <a:r>
              <a:rPr lang="en-US" sz="2000" dirty="0" smtClean="0"/>
              <a:t>data</a:t>
            </a:r>
            <a:endParaRPr lang="en-US" baseline="-25000" dirty="0"/>
          </a:p>
        </p:txBody>
      </p:sp>
      <p:cxnSp>
        <p:nvCxnSpPr>
          <p:cNvPr id="28" name="Curved Connector 8"/>
          <p:cNvCxnSpPr>
            <a:stCxn id="23" idx="0"/>
            <a:endCxn id="27" idx="1"/>
          </p:cNvCxnSpPr>
          <p:nvPr/>
        </p:nvCxnSpPr>
        <p:spPr>
          <a:xfrm flipV="1">
            <a:off x="6858016" y="4557749"/>
            <a:ext cx="285752" cy="1425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TextBox 28"/>
          <p:cNvSpPr txBox="1"/>
          <p:nvPr/>
        </p:nvSpPr>
        <p:spPr>
          <a:xfrm>
            <a:off x="1357290" y="2857496"/>
            <a:ext cx="882357" cy="338554"/>
          </a:xfrm>
          <a:prstGeom prst="rect">
            <a:avLst/>
          </a:prstGeom>
          <a:noFill/>
        </p:spPr>
        <p:txBody>
          <a:bodyPr wrap="none" rtlCol="0">
            <a:spAutoFit/>
          </a:bodyPr>
          <a:lstStyle/>
          <a:p>
            <a:pPr algn="ctr" rtl="0"/>
            <a:r>
              <a:rPr lang="en-US" sz="1600" dirty="0" err="1" smtClean="0"/>
              <a:t>curPoint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par>
                                <p:cTn id="22" presetID="3" presetClass="entr" presetSubtype="1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linds(horizontal)">
                                      <p:cBhvr>
                                        <p:cTn id="24" dur="500"/>
                                        <p:tgtEl>
                                          <p:spTgt spid="10"/>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par>
                                <p:cTn id="28" presetID="3" presetClass="entr" presetSubtype="10" fill="hold" grpId="1" nodeType="with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blinds(horizontal)">
                                      <p:cBhvr>
                                        <p:cTn id="30" dur="500"/>
                                        <p:tgtEl>
                                          <p:spTgt spid="29"/>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linds(horizontal)">
                                      <p:cBhvr>
                                        <p:cTn id="38" dur="500"/>
                                        <p:tgtEl>
                                          <p:spTgt spid="12"/>
                                        </p:tgtEl>
                                      </p:cBhvr>
                                    </p:animEffect>
                                  </p:childTnLst>
                                </p:cTn>
                              </p:par>
                              <p:par>
                                <p:cTn id="39" presetID="3" presetClass="entr" presetSubtype="10" fill="hold"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linds(horizontal)">
                                      <p:cBhvr>
                                        <p:cTn id="41" dur="500"/>
                                        <p:tgtEl>
                                          <p:spTgt spid="14"/>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blinds(horizontal)">
                                      <p:cBhvr>
                                        <p:cTn id="44" dur="500"/>
                                        <p:tgtEl>
                                          <p:spTgt spid="13"/>
                                        </p:tgtEl>
                                      </p:cBhvr>
                                    </p:animEffect>
                                  </p:childTnLst>
                                </p:cTn>
                              </p:par>
                              <p:par>
                                <p:cTn id="45" presetID="3" presetClass="exit" presetSubtype="10" fill="hold" nodeType="withEffect">
                                  <p:stCondLst>
                                    <p:cond delay="0"/>
                                  </p:stCondLst>
                                  <p:childTnLst>
                                    <p:animEffect transition="out" filter="blinds(horizontal)">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linds(horizontal)">
                                      <p:cBhvr>
                                        <p:cTn id="52" dur="500"/>
                                        <p:tgtEl>
                                          <p:spTgt spid="19"/>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blinds(horizontal)">
                                      <p:cBhvr>
                                        <p:cTn id="55" dur="500"/>
                                        <p:tgtEl>
                                          <p:spTgt spid="18"/>
                                        </p:tgtEl>
                                      </p:cBhvr>
                                    </p:animEffect>
                                  </p:childTnLst>
                                </p:cTn>
                              </p:par>
                              <p:par>
                                <p:cTn id="56" presetID="3" presetClass="entr" presetSubtype="10" fill="hold"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blinds(horizontal)">
                                      <p:cBhvr>
                                        <p:cTn id="58" dur="500"/>
                                        <p:tgtEl>
                                          <p:spTgt spid="20"/>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blinds(horizontal)">
                                      <p:cBhvr>
                                        <p:cTn id="61" dur="500"/>
                                        <p:tgtEl>
                                          <p:spTgt spid="17"/>
                                        </p:tgtEl>
                                      </p:cBhvr>
                                    </p:animEffect>
                                  </p:childTnLst>
                                </p:cTn>
                              </p:par>
                              <p:par>
                                <p:cTn id="62" presetID="3" presetClass="exit" presetSubtype="10" fill="hold" grpId="1" nodeType="withEffect">
                                  <p:stCondLst>
                                    <p:cond delay="0"/>
                                  </p:stCondLst>
                                  <p:childTnLst>
                                    <p:animEffect transition="out" filter="blinds(horizontal)">
                                      <p:cBhvr>
                                        <p:cTn id="63" dur="500"/>
                                        <p:tgtEl>
                                          <p:spTgt spid="13"/>
                                        </p:tgtEl>
                                      </p:cBhvr>
                                    </p:animEffect>
                                    <p:set>
                                      <p:cBhvr>
                                        <p:cTn id="64" dur="1" fill="hold">
                                          <p:stCondLst>
                                            <p:cond delay="499"/>
                                          </p:stCondLst>
                                        </p:cTn>
                                        <p:tgtEl>
                                          <p:spTgt spid="13"/>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5">
                                            <p:txEl>
                                              <p:pRg st="5" end="5"/>
                                            </p:txEl>
                                          </p:spTgt>
                                        </p:tgtEl>
                                        <p:attrNameLst>
                                          <p:attrName>style.visibility</p:attrName>
                                        </p:attrNameLst>
                                      </p:cBhvr>
                                      <p:to>
                                        <p:strVal val="visible"/>
                                      </p:to>
                                    </p:set>
                                    <p:animEffect transition="in" filter="blinds(horizontal)">
                                      <p:cBhvr>
                                        <p:cTn id="69" dur="500"/>
                                        <p:tgtEl>
                                          <p:spTgt spid="5">
                                            <p:txEl>
                                              <p:pRg st="5" end="5"/>
                                            </p:txEl>
                                          </p:spTgt>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5">
                                            <p:txEl>
                                              <p:pRg st="6" end="6"/>
                                            </p:txEl>
                                          </p:spTgt>
                                        </p:tgtEl>
                                        <p:attrNameLst>
                                          <p:attrName>style.visibility</p:attrName>
                                        </p:attrNameLst>
                                      </p:cBhvr>
                                      <p:to>
                                        <p:strVal val="visible"/>
                                      </p:to>
                                    </p:set>
                                    <p:animEffect transition="in" filter="blinds(horizontal)">
                                      <p:cBhvr>
                                        <p:cTn id="72" dur="500"/>
                                        <p:tgtEl>
                                          <p:spTgt spid="5">
                                            <p:txEl>
                                              <p:pRg st="6" end="6"/>
                                            </p:txEl>
                                          </p:spTgt>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5">
                                            <p:txEl>
                                              <p:pRg st="7" end="7"/>
                                            </p:txEl>
                                          </p:spTgt>
                                        </p:tgtEl>
                                        <p:attrNameLst>
                                          <p:attrName>style.visibility</p:attrName>
                                        </p:attrNameLst>
                                      </p:cBhvr>
                                      <p:to>
                                        <p:strVal val="visible"/>
                                      </p:to>
                                    </p:set>
                                    <p:animEffect transition="in" filter="blinds(horizontal)">
                                      <p:cBhvr>
                                        <p:cTn id="75" dur="500"/>
                                        <p:tgtEl>
                                          <p:spTgt spid="5">
                                            <p:txEl>
                                              <p:pRg st="7" end="7"/>
                                            </p:txEl>
                                          </p:spTgt>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linds(horizontal)">
                                      <p:cBhvr>
                                        <p:cTn id="78" dur="500"/>
                                        <p:tgtEl>
                                          <p:spTgt spid="23"/>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blinds(horizontal)">
                                      <p:cBhvr>
                                        <p:cTn id="81" dur="500"/>
                                        <p:tgtEl>
                                          <p:spTgt spid="24"/>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blinds(horizontal)">
                                      <p:cBhvr>
                                        <p:cTn id="84" dur="500"/>
                                        <p:tgtEl>
                                          <p:spTgt spid="25"/>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linds(horizontal)">
                                      <p:cBhvr>
                                        <p:cTn id="87" dur="500"/>
                                        <p:tgtEl>
                                          <p:spTgt spid="26"/>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blinds(horizontal)">
                                      <p:cBhvr>
                                        <p:cTn id="90" dur="500"/>
                                        <p:tgtEl>
                                          <p:spTgt spid="27"/>
                                        </p:tgtEl>
                                      </p:cBhvr>
                                    </p:animEffect>
                                  </p:childTnLst>
                                </p:cTn>
                              </p:par>
                              <p:par>
                                <p:cTn id="91" presetID="3" presetClass="entr" presetSubtype="10" fill="hold"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blinds(horizontal)">
                                      <p:cBhvr>
                                        <p:cTn id="9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animBg="1"/>
      <p:bldP spid="8" grpId="0" animBg="1"/>
      <p:bldP spid="9" grpId="0"/>
      <p:bldP spid="11" grpId="0" animBg="1"/>
      <p:bldP spid="12" grpId="0"/>
      <p:bldP spid="13" grpId="0" animBg="1"/>
      <p:bldP spid="13" grpId="1" animBg="1"/>
      <p:bldP spid="17" grpId="0" animBg="1"/>
      <p:bldP spid="18" grpId="0" animBg="1"/>
      <p:bldP spid="19" grpId="0"/>
      <p:bldP spid="23" grpId="0" animBg="1"/>
      <p:bldP spid="24" grpId="0"/>
      <p:bldP spid="25" grpId="0"/>
      <p:bldP spid="26" grpId="0" animBg="1"/>
      <p:bldP spid="27" grpId="0"/>
      <p:bldP spid="29"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Selective Multi-Versioning </a:t>
            </a:r>
            <a:r>
              <a:rPr lang="en-US" dirty="0" smtClean="0"/>
              <a:t>STM – overview</a:t>
            </a:r>
            <a:endParaRPr lang="en-US" dirty="0"/>
          </a:p>
        </p:txBody>
      </p:sp>
      <p:sp>
        <p:nvSpPr>
          <p:cNvPr id="4" name="Footer Placeholder 3"/>
          <p:cNvSpPr>
            <a:spLocks noGrp="1"/>
          </p:cNvSpPr>
          <p:nvPr>
            <p:ph type="ftr" sz="quarter" idx="11"/>
          </p:nvPr>
        </p:nvSpPr>
        <p:spPr/>
        <p:txBody>
          <a:bodyPr/>
          <a:lstStyle/>
          <a:p>
            <a:r>
              <a:rPr lang="en-US" smtClean="0"/>
              <a:t>TRANSACT 2010</a:t>
            </a:r>
            <a:endParaRPr lang="he-IL" dirty="0"/>
          </a:p>
        </p:txBody>
      </p:sp>
      <p:sp>
        <p:nvSpPr>
          <p:cNvPr id="5" name="Slide Number Placeholder 4"/>
          <p:cNvSpPr>
            <a:spLocks noGrp="1"/>
          </p:cNvSpPr>
          <p:nvPr>
            <p:ph type="sldNum" sz="quarter" idx="12"/>
          </p:nvPr>
        </p:nvSpPr>
        <p:spPr/>
        <p:txBody>
          <a:bodyPr/>
          <a:lstStyle/>
          <a:p>
            <a:fld id="{DAF22AC9-109E-4E4D-92F9-530E51D9A3A2}" type="slidenum">
              <a:rPr lang="he-IL" smtClean="0"/>
              <a:pPr/>
              <a:t>13</a:t>
            </a:fld>
            <a:endParaRPr lang="he-IL"/>
          </a:p>
        </p:txBody>
      </p:sp>
      <p:sp>
        <p:nvSpPr>
          <p:cNvPr id="6" name="Diamond 5"/>
          <p:cNvSpPr/>
          <p:nvPr/>
        </p:nvSpPr>
        <p:spPr>
          <a:xfrm>
            <a:off x="1174062" y="3571876"/>
            <a:ext cx="500066" cy="571504"/>
          </a:xfrm>
          <a:prstGeom prst="diamond">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1000100" y="3214686"/>
            <a:ext cx="882357" cy="338554"/>
          </a:xfrm>
          <a:prstGeom prst="rect">
            <a:avLst/>
          </a:prstGeom>
          <a:noFill/>
        </p:spPr>
        <p:txBody>
          <a:bodyPr wrap="none" rtlCol="0">
            <a:spAutoFit/>
          </a:bodyPr>
          <a:lstStyle/>
          <a:p>
            <a:pPr algn="ctr" rtl="0"/>
            <a:r>
              <a:rPr lang="en-US" sz="1600" dirty="0" err="1" smtClean="0"/>
              <a:t>curPoint</a:t>
            </a:r>
            <a:endParaRPr lang="en-US" dirty="0"/>
          </a:p>
        </p:txBody>
      </p:sp>
      <p:sp>
        <p:nvSpPr>
          <p:cNvPr id="8" name="Rectangle 7"/>
          <p:cNvSpPr/>
          <p:nvPr/>
        </p:nvSpPr>
        <p:spPr>
          <a:xfrm>
            <a:off x="2245632" y="3714752"/>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2285984" y="3714752"/>
            <a:ext cx="1357322" cy="307777"/>
          </a:xfrm>
          <a:prstGeom prst="rect">
            <a:avLst/>
          </a:prstGeom>
          <a:noFill/>
        </p:spPr>
        <p:txBody>
          <a:bodyPr wrap="square" rtlCol="0">
            <a:spAutoFit/>
          </a:bodyPr>
          <a:lstStyle/>
          <a:p>
            <a:pPr algn="ctr" rtl="0"/>
            <a:r>
              <a:rPr lang="en-US" sz="1400" dirty="0" smtClean="0"/>
              <a:t>time point 9</a:t>
            </a:r>
            <a:endParaRPr lang="en-US" sz="1600" dirty="0"/>
          </a:p>
        </p:txBody>
      </p:sp>
      <p:cxnSp>
        <p:nvCxnSpPr>
          <p:cNvPr id="10" name="Curved Connector 8"/>
          <p:cNvCxnSpPr>
            <a:stCxn id="6" idx="3"/>
            <a:endCxn id="8" idx="1"/>
          </p:cNvCxnSpPr>
          <p:nvPr/>
        </p:nvCxnSpPr>
        <p:spPr>
          <a:xfrm>
            <a:off x="1674128" y="3857628"/>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 name="Oval 10"/>
          <p:cNvSpPr/>
          <p:nvPr/>
        </p:nvSpPr>
        <p:spPr>
          <a:xfrm>
            <a:off x="1102624" y="4786322"/>
            <a:ext cx="714380" cy="428628"/>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TextBox 11"/>
          <p:cNvSpPr txBox="1"/>
          <p:nvPr/>
        </p:nvSpPr>
        <p:spPr>
          <a:xfrm>
            <a:off x="1235422" y="4429132"/>
            <a:ext cx="453971" cy="400110"/>
          </a:xfrm>
          <a:prstGeom prst="rect">
            <a:avLst/>
          </a:prstGeom>
          <a:noFill/>
        </p:spPr>
        <p:txBody>
          <a:bodyPr wrap="none" rtlCol="0">
            <a:spAutoFit/>
          </a:bodyPr>
          <a:lstStyle/>
          <a:p>
            <a:pPr algn="ctr" rtl="0"/>
            <a:r>
              <a:rPr lang="en-US" sz="2000" dirty="0" smtClean="0"/>
              <a:t>T1</a:t>
            </a:r>
            <a:endParaRPr lang="en-US" baseline="-25000" dirty="0"/>
          </a:p>
        </p:txBody>
      </p:sp>
      <p:cxnSp>
        <p:nvCxnSpPr>
          <p:cNvPr id="15" name="Straight Arrow Connector 14"/>
          <p:cNvCxnSpPr>
            <a:stCxn id="11" idx="7"/>
            <a:endCxn id="8" idx="2"/>
          </p:cNvCxnSpPr>
          <p:nvPr/>
        </p:nvCxnSpPr>
        <p:spPr>
          <a:xfrm rot="5400000" flipH="1" flipV="1">
            <a:off x="1904133" y="3808757"/>
            <a:ext cx="848589" cy="12320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Snip Single Corner Rectangle 15"/>
          <p:cNvSpPr/>
          <p:nvPr/>
        </p:nvSpPr>
        <p:spPr>
          <a:xfrm>
            <a:off x="5429256" y="1857364"/>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p:nvSpPr>
        <p:spPr>
          <a:xfrm>
            <a:off x="5500694" y="1928802"/>
            <a:ext cx="750141" cy="338554"/>
          </a:xfrm>
          <a:prstGeom prst="rect">
            <a:avLst/>
          </a:prstGeom>
          <a:noFill/>
        </p:spPr>
        <p:txBody>
          <a:bodyPr wrap="none" rtlCol="0">
            <a:spAutoFit/>
          </a:bodyPr>
          <a:lstStyle/>
          <a:p>
            <a:pPr algn="ctr" rtl="0"/>
            <a:r>
              <a:rPr lang="en-US" sz="1600" dirty="0" err="1" smtClean="0"/>
              <a:t>ver</a:t>
            </a:r>
            <a:r>
              <a:rPr lang="en-US" sz="1600" dirty="0" smtClean="0"/>
              <a:t> = 5</a:t>
            </a:r>
            <a:endParaRPr lang="en-US" dirty="0"/>
          </a:p>
        </p:txBody>
      </p:sp>
      <p:sp>
        <p:nvSpPr>
          <p:cNvPr id="18" name="TextBox 17"/>
          <p:cNvSpPr txBox="1"/>
          <p:nvPr/>
        </p:nvSpPr>
        <p:spPr>
          <a:xfrm>
            <a:off x="5612484" y="1500174"/>
            <a:ext cx="405881" cy="400110"/>
          </a:xfrm>
          <a:prstGeom prst="rect">
            <a:avLst/>
          </a:prstGeom>
          <a:noFill/>
        </p:spPr>
        <p:txBody>
          <a:bodyPr wrap="none" rtlCol="0">
            <a:spAutoFit/>
          </a:bodyPr>
          <a:lstStyle/>
          <a:p>
            <a:pPr algn="ctr" rtl="0"/>
            <a:r>
              <a:rPr lang="en-US" sz="2000" dirty="0" smtClean="0"/>
              <a:t>o</a:t>
            </a:r>
            <a:r>
              <a:rPr lang="en-US" sz="2000" baseline="-25000" dirty="0" smtClean="0"/>
              <a:t>1</a:t>
            </a:r>
            <a:endParaRPr lang="en-US" dirty="0"/>
          </a:p>
        </p:txBody>
      </p:sp>
      <p:sp>
        <p:nvSpPr>
          <p:cNvPr id="19" name="Oval 18"/>
          <p:cNvSpPr/>
          <p:nvPr/>
        </p:nvSpPr>
        <p:spPr>
          <a:xfrm>
            <a:off x="5469608" y="250030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0" name="TextBox 19"/>
          <p:cNvSpPr txBox="1"/>
          <p:nvPr/>
        </p:nvSpPr>
        <p:spPr>
          <a:xfrm>
            <a:off x="5469608" y="2571744"/>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cxnSp>
        <p:nvCxnSpPr>
          <p:cNvPr id="21" name="Curved Connector 8"/>
          <p:cNvCxnSpPr>
            <a:stCxn id="16" idx="1"/>
            <a:endCxn id="19" idx="0"/>
          </p:cNvCxnSpPr>
          <p:nvPr/>
        </p:nvCxnSpPr>
        <p:spPr>
          <a:xfrm rot="16200000" flipH="1">
            <a:off x="5753043" y="2390832"/>
            <a:ext cx="214314" cy="46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1071538" y="2000240"/>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a:off x="1071538" y="2500302"/>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35" name="Oval 34"/>
          <p:cNvSpPr/>
          <p:nvPr/>
        </p:nvSpPr>
        <p:spPr>
          <a:xfrm>
            <a:off x="1571601" y="1928802"/>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37" name="TextBox 36"/>
          <p:cNvSpPr txBox="1">
            <a:spLocks noChangeArrowheads="1"/>
          </p:cNvSpPr>
          <p:nvPr/>
        </p:nvSpPr>
        <p:spPr bwMode="auto">
          <a:xfrm>
            <a:off x="646088" y="1785927"/>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38" name="TextBox 37"/>
          <p:cNvSpPr txBox="1">
            <a:spLocks noChangeArrowheads="1"/>
          </p:cNvSpPr>
          <p:nvPr/>
        </p:nvSpPr>
        <p:spPr bwMode="auto">
          <a:xfrm>
            <a:off x="631801" y="2285990"/>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47" name="Oval 46"/>
          <p:cNvSpPr/>
          <p:nvPr/>
        </p:nvSpPr>
        <p:spPr>
          <a:xfrm>
            <a:off x="1142976" y="242886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48" name="Snip Single Corner Rectangle 47"/>
          <p:cNvSpPr/>
          <p:nvPr/>
        </p:nvSpPr>
        <p:spPr>
          <a:xfrm>
            <a:off x="6858016" y="1857364"/>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9" name="TextBox 48"/>
          <p:cNvSpPr txBox="1"/>
          <p:nvPr/>
        </p:nvSpPr>
        <p:spPr>
          <a:xfrm>
            <a:off x="6929454" y="1928802"/>
            <a:ext cx="750141" cy="338554"/>
          </a:xfrm>
          <a:prstGeom prst="rect">
            <a:avLst/>
          </a:prstGeom>
          <a:noFill/>
        </p:spPr>
        <p:txBody>
          <a:bodyPr wrap="none" rtlCol="0">
            <a:spAutoFit/>
          </a:bodyPr>
          <a:lstStyle/>
          <a:p>
            <a:pPr algn="ctr" rtl="0"/>
            <a:r>
              <a:rPr lang="en-US" sz="1600" dirty="0" err="1" smtClean="0"/>
              <a:t>ver</a:t>
            </a:r>
            <a:r>
              <a:rPr lang="en-US" sz="1600" dirty="0" smtClean="0"/>
              <a:t> = 5</a:t>
            </a:r>
            <a:endParaRPr lang="en-US" dirty="0"/>
          </a:p>
        </p:txBody>
      </p:sp>
      <p:sp>
        <p:nvSpPr>
          <p:cNvPr id="50" name="TextBox 49"/>
          <p:cNvSpPr txBox="1"/>
          <p:nvPr/>
        </p:nvSpPr>
        <p:spPr>
          <a:xfrm>
            <a:off x="7034832" y="1500174"/>
            <a:ext cx="418705" cy="400110"/>
          </a:xfrm>
          <a:prstGeom prst="rect">
            <a:avLst/>
          </a:prstGeom>
          <a:noFill/>
        </p:spPr>
        <p:txBody>
          <a:bodyPr wrap="none" rtlCol="0">
            <a:spAutoFit/>
          </a:bodyPr>
          <a:lstStyle/>
          <a:p>
            <a:pPr algn="ctr" rtl="0"/>
            <a:r>
              <a:rPr lang="en-US" sz="2000" dirty="0" smtClean="0"/>
              <a:t>o</a:t>
            </a:r>
            <a:r>
              <a:rPr lang="en-US" sz="2000" baseline="-25000" dirty="0" smtClean="0"/>
              <a:t>2</a:t>
            </a:r>
            <a:endParaRPr lang="en-US" dirty="0"/>
          </a:p>
        </p:txBody>
      </p:sp>
      <p:sp>
        <p:nvSpPr>
          <p:cNvPr id="51" name="Oval 50"/>
          <p:cNvSpPr/>
          <p:nvPr/>
        </p:nvSpPr>
        <p:spPr>
          <a:xfrm>
            <a:off x="6898368" y="250030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TextBox 51"/>
          <p:cNvSpPr txBox="1"/>
          <p:nvPr/>
        </p:nvSpPr>
        <p:spPr>
          <a:xfrm>
            <a:off x="6898368" y="2571744"/>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cxnSp>
        <p:nvCxnSpPr>
          <p:cNvPr id="53" name="Curved Connector 8"/>
          <p:cNvCxnSpPr>
            <a:stCxn id="48" idx="1"/>
            <a:endCxn id="51" idx="0"/>
          </p:cNvCxnSpPr>
          <p:nvPr/>
        </p:nvCxnSpPr>
        <p:spPr>
          <a:xfrm rot="16200000" flipH="1">
            <a:off x="7181803" y="2390832"/>
            <a:ext cx="214314" cy="46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Oval 53"/>
          <p:cNvSpPr/>
          <p:nvPr/>
        </p:nvSpPr>
        <p:spPr>
          <a:xfrm>
            <a:off x="1142976" y="1928802"/>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56" name="Oval 55"/>
          <p:cNvSpPr/>
          <p:nvPr/>
        </p:nvSpPr>
        <p:spPr>
          <a:xfrm>
            <a:off x="2021157" y="194972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57" name="TextBox 56"/>
          <p:cNvSpPr txBox="1"/>
          <p:nvPr/>
        </p:nvSpPr>
        <p:spPr>
          <a:xfrm>
            <a:off x="2235477" y="2521232"/>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58" name="Oval 57"/>
          <p:cNvSpPr/>
          <p:nvPr/>
        </p:nvSpPr>
        <p:spPr>
          <a:xfrm>
            <a:off x="2306915" y="244979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59" name="Straight Connector 58"/>
          <p:cNvCxnSpPr>
            <a:stCxn id="56" idx="5"/>
            <a:endCxn id="58" idx="0"/>
          </p:cNvCxnSpPr>
          <p:nvPr/>
        </p:nvCxnSpPr>
        <p:spPr>
          <a:xfrm rot="16200000" flipH="1">
            <a:off x="2071673" y="2143113"/>
            <a:ext cx="378115" cy="235245"/>
          </a:xfrm>
          <a:prstGeom prst="line">
            <a:avLst/>
          </a:prstGeom>
        </p:spPr>
        <p:style>
          <a:lnRef idx="1">
            <a:schemeClr val="dk1"/>
          </a:lnRef>
          <a:fillRef idx="0">
            <a:schemeClr val="dk1"/>
          </a:fillRef>
          <a:effectRef idx="0">
            <a:schemeClr val="dk1"/>
          </a:effectRef>
          <a:fontRef idx="minor">
            <a:schemeClr val="tx1"/>
          </a:fontRef>
        </p:style>
      </p:cxnSp>
      <p:sp>
        <p:nvSpPr>
          <p:cNvPr id="60" name="Rectangle 59"/>
          <p:cNvSpPr/>
          <p:nvPr/>
        </p:nvSpPr>
        <p:spPr>
          <a:xfrm>
            <a:off x="4031582" y="3714752"/>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1" name="TextBox 60"/>
          <p:cNvSpPr txBox="1"/>
          <p:nvPr/>
        </p:nvSpPr>
        <p:spPr>
          <a:xfrm>
            <a:off x="4071934" y="3714752"/>
            <a:ext cx="1357322" cy="307777"/>
          </a:xfrm>
          <a:prstGeom prst="rect">
            <a:avLst/>
          </a:prstGeom>
          <a:noFill/>
        </p:spPr>
        <p:txBody>
          <a:bodyPr wrap="square" rtlCol="0">
            <a:spAutoFit/>
          </a:bodyPr>
          <a:lstStyle/>
          <a:p>
            <a:pPr algn="ctr" rtl="0"/>
            <a:r>
              <a:rPr lang="en-US" sz="1400" dirty="0" smtClean="0"/>
              <a:t>time point 10</a:t>
            </a:r>
            <a:endParaRPr lang="en-US" sz="1600" dirty="0"/>
          </a:p>
        </p:txBody>
      </p:sp>
      <p:sp>
        <p:nvSpPr>
          <p:cNvPr id="62" name="Freeform 61"/>
          <p:cNvSpPr/>
          <p:nvPr/>
        </p:nvSpPr>
        <p:spPr>
          <a:xfrm>
            <a:off x="1643042" y="3357562"/>
            <a:ext cx="2428892" cy="500066"/>
          </a:xfrm>
          <a:custGeom>
            <a:avLst/>
            <a:gdLst>
              <a:gd name="connsiteX0" fmla="*/ 0 w 2506436"/>
              <a:gd name="connsiteY0" fmla="*/ 719818 h 719818"/>
              <a:gd name="connsiteX1" fmla="*/ 1265465 w 2506436"/>
              <a:gd name="connsiteY1" fmla="*/ 1361 h 719818"/>
              <a:gd name="connsiteX2" fmla="*/ 2506436 w 2506436"/>
              <a:gd name="connsiteY2" fmla="*/ 711654 h 719818"/>
            </a:gdLst>
            <a:ahLst/>
            <a:cxnLst>
              <a:cxn ang="0">
                <a:pos x="connsiteX0" y="connsiteY0"/>
              </a:cxn>
              <a:cxn ang="0">
                <a:pos x="connsiteX1" y="connsiteY1"/>
              </a:cxn>
              <a:cxn ang="0">
                <a:pos x="connsiteX2" y="connsiteY2"/>
              </a:cxn>
            </a:cxnLst>
            <a:rect l="l" t="t" r="r" b="b"/>
            <a:pathLst>
              <a:path w="2506436" h="719818">
                <a:moveTo>
                  <a:pt x="0" y="719818"/>
                </a:moveTo>
                <a:cubicBezTo>
                  <a:pt x="423863" y="361270"/>
                  <a:pt x="847726" y="2722"/>
                  <a:pt x="1265465" y="1361"/>
                </a:cubicBezTo>
                <a:cubicBezTo>
                  <a:pt x="1683204" y="0"/>
                  <a:pt x="2094820" y="355827"/>
                  <a:pt x="2506436" y="711654"/>
                </a:cubicBezTo>
              </a:path>
            </a:pathLst>
          </a:custGeom>
          <a:ln>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65" name="Straight Arrow Connector 64"/>
          <p:cNvCxnSpPr>
            <a:stCxn id="61" idx="0"/>
            <a:endCxn id="19" idx="4"/>
          </p:cNvCxnSpPr>
          <p:nvPr/>
        </p:nvCxnSpPr>
        <p:spPr>
          <a:xfrm rot="5400000" flipH="1" flipV="1">
            <a:off x="4949366" y="2801601"/>
            <a:ext cx="714380" cy="11119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61" idx="0"/>
            <a:endCxn id="51" idx="4"/>
          </p:cNvCxnSpPr>
          <p:nvPr/>
        </p:nvCxnSpPr>
        <p:spPr>
          <a:xfrm rot="5400000" flipH="1" flipV="1">
            <a:off x="5663746" y="2087221"/>
            <a:ext cx="714380" cy="254068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1" name="TextBox 70"/>
          <p:cNvSpPr txBox="1"/>
          <p:nvPr/>
        </p:nvSpPr>
        <p:spPr>
          <a:xfrm>
            <a:off x="5429256" y="1928802"/>
            <a:ext cx="915636" cy="338554"/>
          </a:xfrm>
          <a:prstGeom prst="rect">
            <a:avLst/>
          </a:prstGeom>
          <a:noFill/>
        </p:spPr>
        <p:txBody>
          <a:bodyPr wrap="none" rtlCol="0">
            <a:spAutoFit/>
          </a:bodyPr>
          <a:lstStyle/>
          <a:p>
            <a:pPr algn="ctr" rtl="0"/>
            <a:r>
              <a:rPr lang="en-US" sz="1600" dirty="0" err="1" smtClean="0"/>
              <a:t>ver</a:t>
            </a:r>
            <a:r>
              <a:rPr lang="en-US" sz="1600" dirty="0" smtClean="0"/>
              <a:t> = 10</a:t>
            </a:r>
            <a:endParaRPr lang="en-US" dirty="0"/>
          </a:p>
        </p:txBody>
      </p:sp>
      <p:sp>
        <p:nvSpPr>
          <p:cNvPr id="72" name="TextBox 71"/>
          <p:cNvSpPr txBox="1"/>
          <p:nvPr/>
        </p:nvSpPr>
        <p:spPr>
          <a:xfrm>
            <a:off x="6858016" y="1928802"/>
            <a:ext cx="915636" cy="338554"/>
          </a:xfrm>
          <a:prstGeom prst="rect">
            <a:avLst/>
          </a:prstGeom>
          <a:noFill/>
        </p:spPr>
        <p:txBody>
          <a:bodyPr wrap="none" rtlCol="0">
            <a:spAutoFit/>
          </a:bodyPr>
          <a:lstStyle/>
          <a:p>
            <a:pPr algn="ctr" rtl="0"/>
            <a:r>
              <a:rPr lang="en-US" sz="1600" dirty="0" err="1" smtClean="0"/>
              <a:t>ver</a:t>
            </a:r>
            <a:r>
              <a:rPr lang="en-US" sz="1600" dirty="0" smtClean="0"/>
              <a:t> = 10</a:t>
            </a:r>
            <a:endParaRPr lang="en-US" dirty="0"/>
          </a:p>
        </p:txBody>
      </p:sp>
      <p:sp>
        <p:nvSpPr>
          <p:cNvPr id="73" name="Oval 72"/>
          <p:cNvSpPr/>
          <p:nvPr/>
        </p:nvSpPr>
        <p:spPr>
          <a:xfrm>
            <a:off x="7715272" y="250030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4" name="TextBox 73"/>
          <p:cNvSpPr txBox="1"/>
          <p:nvPr/>
        </p:nvSpPr>
        <p:spPr>
          <a:xfrm>
            <a:off x="7643834" y="2571744"/>
            <a:ext cx="857256" cy="400110"/>
          </a:xfrm>
          <a:prstGeom prst="rect">
            <a:avLst/>
          </a:prstGeom>
          <a:noFill/>
        </p:spPr>
        <p:txBody>
          <a:bodyPr wrap="square" rtlCol="0">
            <a:spAutoFit/>
          </a:bodyPr>
          <a:lstStyle/>
          <a:p>
            <a:pPr algn="ctr" rtl="0"/>
            <a:r>
              <a:rPr lang="en-US" sz="2000" dirty="0" smtClean="0"/>
              <a:t>data</a:t>
            </a:r>
            <a:r>
              <a:rPr lang="en-US" sz="2000" baseline="-25000" dirty="0" smtClean="0"/>
              <a:t>10</a:t>
            </a:r>
            <a:endParaRPr lang="en-US" baseline="-25000" dirty="0"/>
          </a:p>
        </p:txBody>
      </p:sp>
      <p:sp>
        <p:nvSpPr>
          <p:cNvPr id="75" name="Oval 74"/>
          <p:cNvSpPr/>
          <p:nvPr/>
        </p:nvSpPr>
        <p:spPr>
          <a:xfrm>
            <a:off x="4643438" y="250030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6" name="TextBox 75"/>
          <p:cNvSpPr txBox="1"/>
          <p:nvPr/>
        </p:nvSpPr>
        <p:spPr>
          <a:xfrm>
            <a:off x="4572000" y="2571744"/>
            <a:ext cx="857256" cy="400110"/>
          </a:xfrm>
          <a:prstGeom prst="rect">
            <a:avLst/>
          </a:prstGeom>
          <a:noFill/>
        </p:spPr>
        <p:txBody>
          <a:bodyPr wrap="square" rtlCol="0">
            <a:spAutoFit/>
          </a:bodyPr>
          <a:lstStyle/>
          <a:p>
            <a:pPr algn="ctr" rtl="0"/>
            <a:r>
              <a:rPr lang="en-US" sz="2000" dirty="0" smtClean="0"/>
              <a:t>data</a:t>
            </a:r>
            <a:r>
              <a:rPr lang="en-US" sz="2000" baseline="-25000" dirty="0" smtClean="0"/>
              <a:t>10</a:t>
            </a:r>
            <a:endParaRPr lang="en-US" baseline="-25000" dirty="0"/>
          </a:p>
        </p:txBody>
      </p:sp>
      <p:cxnSp>
        <p:nvCxnSpPr>
          <p:cNvPr id="77" name="Curved Connector 8"/>
          <p:cNvCxnSpPr>
            <a:stCxn id="16" idx="1"/>
            <a:endCxn id="75" idx="7"/>
          </p:cNvCxnSpPr>
          <p:nvPr/>
        </p:nvCxnSpPr>
        <p:spPr>
          <a:xfrm rot="5400000">
            <a:off x="5442257" y="2157911"/>
            <a:ext cx="287547" cy="543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1" name="Curved Connector 8"/>
          <p:cNvCxnSpPr>
            <a:stCxn id="48" idx="1"/>
            <a:endCxn id="73" idx="1"/>
          </p:cNvCxnSpPr>
          <p:nvPr/>
        </p:nvCxnSpPr>
        <p:spPr>
          <a:xfrm rot="16200000" flipH="1">
            <a:off x="7414725" y="2157911"/>
            <a:ext cx="287547" cy="543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4" name="Curved Connector 8"/>
          <p:cNvCxnSpPr>
            <a:stCxn id="9" idx="3"/>
            <a:endCxn id="60" idx="1"/>
          </p:cNvCxnSpPr>
          <p:nvPr/>
        </p:nvCxnSpPr>
        <p:spPr>
          <a:xfrm flipV="1">
            <a:off x="3643306" y="3857628"/>
            <a:ext cx="388276" cy="110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7" name="Straight Connector 86"/>
          <p:cNvCxnSpPr>
            <a:stCxn id="35" idx="5"/>
            <a:endCxn id="88" idx="1"/>
          </p:cNvCxnSpPr>
          <p:nvPr/>
        </p:nvCxnSpPr>
        <p:spPr>
          <a:xfrm rot="16200000" flipH="1">
            <a:off x="2015025" y="1729280"/>
            <a:ext cx="399039" cy="1041984"/>
          </a:xfrm>
          <a:prstGeom prst="line">
            <a:avLst/>
          </a:prstGeom>
        </p:spPr>
        <p:style>
          <a:lnRef idx="1">
            <a:schemeClr val="dk1"/>
          </a:lnRef>
          <a:fillRef idx="0">
            <a:schemeClr val="dk1"/>
          </a:fillRef>
          <a:effectRef idx="0">
            <a:schemeClr val="dk1"/>
          </a:effectRef>
          <a:fontRef idx="minor">
            <a:schemeClr val="tx1"/>
          </a:fontRef>
        </p:style>
      </p:cxnSp>
      <p:sp>
        <p:nvSpPr>
          <p:cNvPr id="88" name="Oval 87"/>
          <p:cNvSpPr/>
          <p:nvPr/>
        </p:nvSpPr>
        <p:spPr>
          <a:xfrm>
            <a:off x="2714612" y="2428868"/>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91" name="Right Arrow 90"/>
          <p:cNvSpPr/>
          <p:nvPr/>
        </p:nvSpPr>
        <p:spPr>
          <a:xfrm rot="8914667">
            <a:off x="7724567" y="1779323"/>
            <a:ext cx="546590" cy="84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p:cNvSpPr txBox="1"/>
          <p:nvPr/>
        </p:nvSpPr>
        <p:spPr>
          <a:xfrm>
            <a:off x="7358082" y="1357298"/>
            <a:ext cx="1677062" cy="338554"/>
          </a:xfrm>
          <a:prstGeom prst="rect">
            <a:avLst/>
          </a:prstGeom>
          <a:noFill/>
        </p:spPr>
        <p:txBody>
          <a:bodyPr wrap="square" rtlCol="0">
            <a:spAutoFit/>
          </a:bodyPr>
          <a:lstStyle/>
          <a:p>
            <a:pPr algn="ctr" rtl="0"/>
            <a:r>
              <a:rPr lang="en-US" sz="1600" dirty="0" err="1" smtClean="0"/>
              <a:t>ver</a:t>
            </a:r>
            <a:r>
              <a:rPr lang="en-US" sz="1600" dirty="0" smtClean="0"/>
              <a:t> ≤ start time?</a:t>
            </a:r>
            <a:endParaRPr lang="en-US" sz="1600" dirty="0"/>
          </a:p>
        </p:txBody>
      </p:sp>
      <p:sp>
        <p:nvSpPr>
          <p:cNvPr id="93" name="Up Arrow 92"/>
          <p:cNvSpPr/>
          <p:nvPr/>
        </p:nvSpPr>
        <p:spPr>
          <a:xfrm>
            <a:off x="2928926" y="4000504"/>
            <a:ext cx="142876"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1428728" y="1643050"/>
            <a:ext cx="426720" cy="369332"/>
          </a:xfrm>
          <a:prstGeom prst="rect">
            <a:avLst/>
          </a:prstGeom>
          <a:noFill/>
        </p:spPr>
        <p:txBody>
          <a:bodyPr wrap="none" rtlCol="0">
            <a:spAutoFit/>
          </a:bodyPr>
          <a:lstStyle/>
          <a:p>
            <a:pPr algn="l" rtl="0"/>
            <a:r>
              <a:rPr lang="en-US" dirty="0" smtClean="0"/>
              <a:t>T1</a:t>
            </a:r>
            <a:endParaRPr lang="en-US" dirty="0"/>
          </a:p>
        </p:txBody>
      </p:sp>
      <p:sp>
        <p:nvSpPr>
          <p:cNvPr id="64" name="TextBox 63"/>
          <p:cNvSpPr txBox="1"/>
          <p:nvPr/>
        </p:nvSpPr>
        <p:spPr>
          <a:xfrm>
            <a:off x="1928794" y="1643050"/>
            <a:ext cx="455574" cy="369332"/>
          </a:xfrm>
          <a:prstGeom prst="rect">
            <a:avLst/>
          </a:prstGeom>
          <a:noFill/>
        </p:spPr>
        <p:txBody>
          <a:bodyPr wrap="none" rtlCol="0">
            <a:spAutoFit/>
          </a:bodyPr>
          <a:lstStyle/>
          <a:p>
            <a:pPr algn="l" rtl="0"/>
            <a:r>
              <a:rPr lang="en-US" dirty="0" smtClean="0"/>
              <a:t>T2</a:t>
            </a:r>
            <a:endParaRPr lang="en-US" dirty="0"/>
          </a:p>
        </p:txBody>
      </p:sp>
      <p:sp>
        <p:nvSpPr>
          <p:cNvPr id="67" name="Rounded Rectangular Callout 66"/>
          <p:cNvSpPr/>
          <p:nvPr/>
        </p:nvSpPr>
        <p:spPr>
          <a:xfrm>
            <a:off x="6858016" y="3357562"/>
            <a:ext cx="1071570" cy="500066"/>
          </a:xfrm>
          <a:prstGeom prst="wedgeRoundRectCallout">
            <a:avLst>
              <a:gd name="adj1" fmla="val 3843"/>
              <a:gd name="adj2" fmla="val -116403"/>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The value to be read</a:t>
            </a:r>
            <a:endParaRPr lang="he-IL"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horizontal)">
                                      <p:cBhvr>
                                        <p:cTn id="16" dur="500"/>
                                        <p:tgtEl>
                                          <p:spTgt spid="9"/>
                                        </p:tgtEl>
                                      </p:cBhvr>
                                    </p:animEffect>
                                  </p:childTnLst>
                                </p:cTn>
                              </p:par>
                              <p:par>
                                <p:cTn id="17" presetID="3" presetClass="entr" presetSubtype="1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linds(horizontal)">
                                      <p:cBhvr>
                                        <p:cTn id="28" dur="500"/>
                                        <p:tgtEl>
                                          <p:spTgt spid="18"/>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blinds(horizontal)">
                                      <p:cBhvr>
                                        <p:cTn id="31" dur="500"/>
                                        <p:tgtEl>
                                          <p:spTgt spid="19"/>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linds(horizontal)">
                                      <p:cBhvr>
                                        <p:cTn id="34" dur="500"/>
                                        <p:tgtEl>
                                          <p:spTgt spid="20"/>
                                        </p:tgtEl>
                                      </p:cBhvr>
                                    </p:animEffect>
                                  </p:childTnLst>
                                </p:cTn>
                              </p:par>
                              <p:par>
                                <p:cTn id="35" presetID="3" presetClass="entr" presetSubtype="1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par>
                                <p:cTn id="38" presetID="3" presetClass="entr" presetSubtype="10" fill="hold"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blinds(horizontal)">
                                      <p:cBhvr>
                                        <p:cTn id="40" dur="500"/>
                                        <p:tgtEl>
                                          <p:spTgt spid="32"/>
                                        </p:tgtEl>
                                      </p:cBhvr>
                                    </p:animEffect>
                                  </p:childTnLst>
                                </p:cTn>
                              </p:par>
                              <p:par>
                                <p:cTn id="41" presetID="3" presetClass="entr" presetSubtype="1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blinds(horizontal)">
                                      <p:cBhvr>
                                        <p:cTn id="43" dur="500"/>
                                        <p:tgtEl>
                                          <p:spTgt spid="3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blinds(horizontal)">
                                      <p:cBhvr>
                                        <p:cTn id="46" dur="500"/>
                                        <p:tgtEl>
                                          <p:spTgt spid="37"/>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blinds(horizontal)">
                                      <p:cBhvr>
                                        <p:cTn id="49" dur="500"/>
                                        <p:tgtEl>
                                          <p:spTgt spid="38"/>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blinds(horizontal)">
                                      <p:cBhvr>
                                        <p:cTn id="52" dur="500"/>
                                        <p:tgtEl>
                                          <p:spTgt spid="47"/>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blinds(horizontal)">
                                      <p:cBhvr>
                                        <p:cTn id="55" dur="500"/>
                                        <p:tgtEl>
                                          <p:spTgt spid="4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blinds(horizontal)">
                                      <p:cBhvr>
                                        <p:cTn id="58" dur="500"/>
                                        <p:tgtEl>
                                          <p:spTgt spid="49"/>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blinds(horizontal)">
                                      <p:cBhvr>
                                        <p:cTn id="61" dur="500"/>
                                        <p:tgtEl>
                                          <p:spTgt spid="50"/>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51"/>
                                        </p:tgtEl>
                                        <p:attrNameLst>
                                          <p:attrName>style.visibility</p:attrName>
                                        </p:attrNameLst>
                                      </p:cBhvr>
                                      <p:to>
                                        <p:strVal val="visible"/>
                                      </p:to>
                                    </p:set>
                                    <p:animEffect transition="in" filter="blinds(horizontal)">
                                      <p:cBhvr>
                                        <p:cTn id="64" dur="500"/>
                                        <p:tgtEl>
                                          <p:spTgt spid="51"/>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blinds(horizontal)">
                                      <p:cBhvr>
                                        <p:cTn id="67" dur="500"/>
                                        <p:tgtEl>
                                          <p:spTgt spid="52"/>
                                        </p:tgtEl>
                                      </p:cBhvr>
                                    </p:animEffect>
                                  </p:childTnLst>
                                </p:cTn>
                              </p:par>
                              <p:par>
                                <p:cTn id="68" presetID="3" presetClass="entr" presetSubtype="10" fill="hold" nodeType="with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blinds(horizontal)">
                                      <p:cBhvr>
                                        <p:cTn id="70" dur="500"/>
                                        <p:tgtEl>
                                          <p:spTgt spid="53"/>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animEffect transition="in" filter="blinds(horizontal)">
                                      <p:cBhvr>
                                        <p:cTn id="73" dur="500"/>
                                        <p:tgtEl>
                                          <p:spTgt spid="54"/>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1" nodeType="click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blinds(horizontal)">
                                      <p:cBhvr>
                                        <p:cTn id="78" dur="500"/>
                                        <p:tgtEl>
                                          <p:spTgt spid="35"/>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63"/>
                                        </p:tgtEl>
                                        <p:attrNameLst>
                                          <p:attrName>style.visibility</p:attrName>
                                        </p:attrNameLst>
                                      </p:cBhvr>
                                      <p:to>
                                        <p:strVal val="visible"/>
                                      </p:to>
                                    </p:set>
                                    <p:animEffect transition="in" filter="blinds(horizontal)">
                                      <p:cBhvr>
                                        <p:cTn id="81" dur="500"/>
                                        <p:tgtEl>
                                          <p:spTgt spid="63"/>
                                        </p:tgtEl>
                                      </p:cBhvr>
                                    </p:animEffect>
                                  </p:childTnLst>
                                </p:cTn>
                              </p:par>
                              <p:par>
                                <p:cTn id="82" presetID="3" presetClass="entr" presetSubtype="10" fill="hold" grpId="1" nodeType="withEffect">
                                  <p:stCondLst>
                                    <p:cond delay="0"/>
                                  </p:stCondLst>
                                  <p:childTnLst>
                                    <p:set>
                                      <p:cBhvr>
                                        <p:cTn id="83" dur="1" fill="hold">
                                          <p:stCondLst>
                                            <p:cond delay="0"/>
                                          </p:stCondLst>
                                        </p:cTn>
                                        <p:tgtEl>
                                          <p:spTgt spid="11"/>
                                        </p:tgtEl>
                                        <p:attrNameLst>
                                          <p:attrName>style.visibility</p:attrName>
                                        </p:attrNameLst>
                                      </p:cBhvr>
                                      <p:to>
                                        <p:strVal val="visible"/>
                                      </p:to>
                                    </p:set>
                                    <p:animEffect transition="in" filter="blinds(horizontal)">
                                      <p:cBhvr>
                                        <p:cTn id="84" dur="500"/>
                                        <p:tgtEl>
                                          <p:spTgt spid="11"/>
                                        </p:tgtEl>
                                      </p:cBhvr>
                                    </p:animEffect>
                                  </p:childTnLst>
                                </p:cTn>
                              </p:par>
                              <p:par>
                                <p:cTn id="85" presetID="3" presetClass="entr" presetSubtype="10" fill="hold" grpId="1" nodeType="with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blinds(horizontal)">
                                      <p:cBhvr>
                                        <p:cTn id="87" dur="500"/>
                                        <p:tgtEl>
                                          <p:spTgt spid="12"/>
                                        </p:tgtEl>
                                      </p:cBhvr>
                                    </p:animEffect>
                                  </p:childTnLst>
                                </p:cTn>
                              </p:par>
                              <p:par>
                                <p:cTn id="88" presetID="3" presetClass="entr" presetSubtype="10" fill="hold" nodeType="with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blinds(horizontal)">
                                      <p:cBhvr>
                                        <p:cTn id="90" dur="500"/>
                                        <p:tgtEl>
                                          <p:spTgt spid="15"/>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56"/>
                                        </p:tgtEl>
                                        <p:attrNameLst>
                                          <p:attrName>style.visibility</p:attrName>
                                        </p:attrNameLst>
                                      </p:cBhvr>
                                      <p:to>
                                        <p:strVal val="visible"/>
                                      </p:to>
                                    </p:set>
                                    <p:animEffect transition="in" filter="blinds(horizontal)">
                                      <p:cBhvr>
                                        <p:cTn id="95" dur="500"/>
                                        <p:tgtEl>
                                          <p:spTgt spid="56"/>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57"/>
                                        </p:tgtEl>
                                        <p:attrNameLst>
                                          <p:attrName>style.visibility</p:attrName>
                                        </p:attrNameLst>
                                      </p:cBhvr>
                                      <p:to>
                                        <p:strVal val="visible"/>
                                      </p:to>
                                    </p:set>
                                    <p:animEffect transition="in" filter="blinds(horizontal)">
                                      <p:cBhvr>
                                        <p:cTn id="98" dur="500"/>
                                        <p:tgtEl>
                                          <p:spTgt spid="57"/>
                                        </p:tgtEl>
                                      </p:cBhvr>
                                    </p:animEffect>
                                  </p:childTnLst>
                                </p:cTn>
                              </p:par>
                              <p:par>
                                <p:cTn id="99" presetID="3" presetClass="entr" presetSubtype="10"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Effect transition="in" filter="blinds(horizontal)">
                                      <p:cBhvr>
                                        <p:cTn id="101" dur="500"/>
                                        <p:tgtEl>
                                          <p:spTgt spid="58"/>
                                        </p:tgtEl>
                                      </p:cBhvr>
                                    </p:animEffect>
                                  </p:childTnLst>
                                </p:cTn>
                              </p:par>
                              <p:par>
                                <p:cTn id="102" presetID="3" presetClass="entr" presetSubtype="10" fill="hold" nodeType="with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blinds(horizontal)">
                                      <p:cBhvr>
                                        <p:cTn id="104" dur="500"/>
                                        <p:tgtEl>
                                          <p:spTgt spid="59"/>
                                        </p:tgtEl>
                                      </p:cBhvr>
                                    </p:animEffect>
                                  </p:childTnLst>
                                </p:cTn>
                              </p:par>
                              <p:par>
                                <p:cTn id="105" presetID="3" presetClass="entr" presetSubtype="10" fill="hold" grpId="0" nodeType="withEffect">
                                  <p:stCondLst>
                                    <p:cond delay="0"/>
                                  </p:stCondLst>
                                  <p:childTnLst>
                                    <p:set>
                                      <p:cBhvr>
                                        <p:cTn id="106" dur="1" fill="hold">
                                          <p:stCondLst>
                                            <p:cond delay="0"/>
                                          </p:stCondLst>
                                        </p:cTn>
                                        <p:tgtEl>
                                          <p:spTgt spid="64"/>
                                        </p:tgtEl>
                                        <p:attrNameLst>
                                          <p:attrName>style.visibility</p:attrName>
                                        </p:attrNameLst>
                                      </p:cBhvr>
                                      <p:to>
                                        <p:strVal val="visible"/>
                                      </p:to>
                                    </p:set>
                                    <p:animEffect transition="in" filter="blinds(horizontal)">
                                      <p:cBhvr>
                                        <p:cTn id="107" dur="500"/>
                                        <p:tgtEl>
                                          <p:spTgt spid="64"/>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60"/>
                                        </p:tgtEl>
                                        <p:attrNameLst>
                                          <p:attrName>style.visibility</p:attrName>
                                        </p:attrNameLst>
                                      </p:cBhvr>
                                      <p:to>
                                        <p:strVal val="visible"/>
                                      </p:to>
                                    </p:set>
                                    <p:animEffect transition="in" filter="blinds(horizontal)">
                                      <p:cBhvr>
                                        <p:cTn id="112" dur="500"/>
                                        <p:tgtEl>
                                          <p:spTgt spid="60"/>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61"/>
                                        </p:tgtEl>
                                        <p:attrNameLst>
                                          <p:attrName>style.visibility</p:attrName>
                                        </p:attrNameLst>
                                      </p:cBhvr>
                                      <p:to>
                                        <p:strVal val="visible"/>
                                      </p:to>
                                    </p:set>
                                    <p:animEffect transition="in" filter="blinds(horizontal)">
                                      <p:cBhvr>
                                        <p:cTn id="115" dur="500"/>
                                        <p:tgtEl>
                                          <p:spTgt spid="61"/>
                                        </p:tgtEl>
                                      </p:cBhvr>
                                    </p:animEffect>
                                  </p:childTnLst>
                                </p:cTn>
                              </p:par>
                              <p:par>
                                <p:cTn id="116" presetID="3" presetClass="entr" presetSubtype="10" fill="hold" nodeType="withEffect">
                                  <p:stCondLst>
                                    <p:cond delay="0"/>
                                  </p:stCondLst>
                                  <p:childTnLst>
                                    <p:set>
                                      <p:cBhvr>
                                        <p:cTn id="117" dur="1" fill="hold">
                                          <p:stCondLst>
                                            <p:cond delay="0"/>
                                          </p:stCondLst>
                                        </p:cTn>
                                        <p:tgtEl>
                                          <p:spTgt spid="65"/>
                                        </p:tgtEl>
                                        <p:attrNameLst>
                                          <p:attrName>style.visibility</p:attrName>
                                        </p:attrNameLst>
                                      </p:cBhvr>
                                      <p:to>
                                        <p:strVal val="visible"/>
                                      </p:to>
                                    </p:set>
                                    <p:animEffect transition="in" filter="blinds(horizontal)">
                                      <p:cBhvr>
                                        <p:cTn id="118" dur="500"/>
                                        <p:tgtEl>
                                          <p:spTgt spid="65"/>
                                        </p:tgtEl>
                                      </p:cBhvr>
                                    </p:animEffect>
                                  </p:childTnLst>
                                </p:cTn>
                              </p:par>
                              <p:par>
                                <p:cTn id="119" presetID="3" presetClass="entr" presetSubtype="10" fill="hold" nodeType="withEffect">
                                  <p:stCondLst>
                                    <p:cond delay="0"/>
                                  </p:stCondLst>
                                  <p:childTnLst>
                                    <p:set>
                                      <p:cBhvr>
                                        <p:cTn id="120" dur="1" fill="hold">
                                          <p:stCondLst>
                                            <p:cond delay="0"/>
                                          </p:stCondLst>
                                        </p:cTn>
                                        <p:tgtEl>
                                          <p:spTgt spid="68"/>
                                        </p:tgtEl>
                                        <p:attrNameLst>
                                          <p:attrName>style.visibility</p:attrName>
                                        </p:attrNameLst>
                                      </p:cBhvr>
                                      <p:to>
                                        <p:strVal val="visible"/>
                                      </p:to>
                                    </p:set>
                                    <p:animEffect transition="in" filter="blinds(horizontal)">
                                      <p:cBhvr>
                                        <p:cTn id="121" dur="500"/>
                                        <p:tgtEl>
                                          <p:spTgt spid="68"/>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62"/>
                                        </p:tgtEl>
                                        <p:attrNameLst>
                                          <p:attrName>style.visibility</p:attrName>
                                        </p:attrNameLst>
                                      </p:cBhvr>
                                      <p:to>
                                        <p:strVal val="visible"/>
                                      </p:to>
                                    </p:set>
                                    <p:animEffect transition="in" filter="blinds(horizontal)">
                                      <p:cBhvr>
                                        <p:cTn id="126" dur="500"/>
                                        <p:tgtEl>
                                          <p:spTgt spid="62"/>
                                        </p:tgtEl>
                                      </p:cBhvr>
                                    </p:animEffect>
                                  </p:childTnLst>
                                </p:cTn>
                              </p:par>
                              <p:par>
                                <p:cTn id="127" presetID="3" presetClass="exit" presetSubtype="10" fill="hold" nodeType="withEffect">
                                  <p:stCondLst>
                                    <p:cond delay="0"/>
                                  </p:stCondLst>
                                  <p:childTnLst>
                                    <p:animEffect transition="out" filter="blinds(horizontal)">
                                      <p:cBhvr>
                                        <p:cTn id="128" dur="500"/>
                                        <p:tgtEl>
                                          <p:spTgt spid="10"/>
                                        </p:tgtEl>
                                      </p:cBhvr>
                                    </p:animEffect>
                                    <p:set>
                                      <p:cBhvr>
                                        <p:cTn id="129" dur="1" fill="hold">
                                          <p:stCondLst>
                                            <p:cond delay="499"/>
                                          </p:stCondLst>
                                        </p:cTn>
                                        <p:tgtEl>
                                          <p:spTgt spid="10"/>
                                        </p:tgtEl>
                                        <p:attrNameLst>
                                          <p:attrName>style.visibility</p:attrName>
                                        </p:attrNameLst>
                                      </p:cBhvr>
                                      <p:to>
                                        <p:strVal val="hidden"/>
                                      </p:to>
                                    </p:set>
                                  </p:childTnLst>
                                </p:cTn>
                              </p:par>
                              <p:par>
                                <p:cTn id="130" presetID="3" presetClass="entr" presetSubtype="10" fill="hold" nodeType="withEffect">
                                  <p:stCondLst>
                                    <p:cond delay="0"/>
                                  </p:stCondLst>
                                  <p:childTnLst>
                                    <p:set>
                                      <p:cBhvr>
                                        <p:cTn id="131" dur="1" fill="hold">
                                          <p:stCondLst>
                                            <p:cond delay="0"/>
                                          </p:stCondLst>
                                        </p:cTn>
                                        <p:tgtEl>
                                          <p:spTgt spid="84"/>
                                        </p:tgtEl>
                                        <p:attrNameLst>
                                          <p:attrName>style.visibility</p:attrName>
                                        </p:attrNameLst>
                                      </p:cBhvr>
                                      <p:to>
                                        <p:strVal val="visible"/>
                                      </p:to>
                                    </p:set>
                                    <p:animEffect transition="in" filter="blinds(horizontal)">
                                      <p:cBhvr>
                                        <p:cTn id="132" dur="500"/>
                                        <p:tgtEl>
                                          <p:spTgt spid="84"/>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77"/>
                                        </p:tgtEl>
                                        <p:attrNameLst>
                                          <p:attrName>style.visibility</p:attrName>
                                        </p:attrNameLst>
                                      </p:cBhvr>
                                      <p:to>
                                        <p:strVal val="visible"/>
                                      </p:to>
                                    </p:set>
                                    <p:animEffect transition="in" filter="blinds(horizontal)">
                                      <p:cBhvr>
                                        <p:cTn id="137" dur="500"/>
                                        <p:tgtEl>
                                          <p:spTgt spid="77"/>
                                        </p:tgtEl>
                                      </p:cBhvr>
                                    </p:animEffect>
                                  </p:childTnLst>
                                </p:cTn>
                              </p:par>
                              <p:par>
                                <p:cTn id="138" presetID="3" presetClass="entr" presetSubtype="10" fill="hold" grpId="0" nodeType="withEffect">
                                  <p:stCondLst>
                                    <p:cond delay="0"/>
                                  </p:stCondLst>
                                  <p:childTnLst>
                                    <p:set>
                                      <p:cBhvr>
                                        <p:cTn id="139" dur="1" fill="hold">
                                          <p:stCondLst>
                                            <p:cond delay="0"/>
                                          </p:stCondLst>
                                        </p:cTn>
                                        <p:tgtEl>
                                          <p:spTgt spid="76"/>
                                        </p:tgtEl>
                                        <p:attrNameLst>
                                          <p:attrName>style.visibility</p:attrName>
                                        </p:attrNameLst>
                                      </p:cBhvr>
                                      <p:to>
                                        <p:strVal val="visible"/>
                                      </p:to>
                                    </p:set>
                                    <p:animEffect transition="in" filter="blinds(horizontal)">
                                      <p:cBhvr>
                                        <p:cTn id="140" dur="500"/>
                                        <p:tgtEl>
                                          <p:spTgt spid="76"/>
                                        </p:tgtEl>
                                      </p:cBhvr>
                                    </p:animEffect>
                                  </p:childTnLst>
                                </p:cTn>
                              </p:par>
                              <p:par>
                                <p:cTn id="141" presetID="3" presetClass="entr" presetSubtype="10" fill="hold" grpId="0" nodeType="withEffect">
                                  <p:stCondLst>
                                    <p:cond delay="0"/>
                                  </p:stCondLst>
                                  <p:childTnLst>
                                    <p:set>
                                      <p:cBhvr>
                                        <p:cTn id="142" dur="1" fill="hold">
                                          <p:stCondLst>
                                            <p:cond delay="0"/>
                                          </p:stCondLst>
                                        </p:cTn>
                                        <p:tgtEl>
                                          <p:spTgt spid="75"/>
                                        </p:tgtEl>
                                        <p:attrNameLst>
                                          <p:attrName>style.visibility</p:attrName>
                                        </p:attrNameLst>
                                      </p:cBhvr>
                                      <p:to>
                                        <p:strVal val="visible"/>
                                      </p:to>
                                    </p:set>
                                    <p:animEffect transition="in" filter="blinds(horizontal)">
                                      <p:cBhvr>
                                        <p:cTn id="143" dur="500"/>
                                        <p:tgtEl>
                                          <p:spTgt spid="75"/>
                                        </p:tgtEl>
                                      </p:cBhvr>
                                    </p:animEffect>
                                  </p:childTnLst>
                                </p:cTn>
                              </p:par>
                              <p:par>
                                <p:cTn id="144" presetID="3" presetClass="entr" presetSubtype="10" fill="hold" nodeType="withEffect">
                                  <p:stCondLst>
                                    <p:cond delay="0"/>
                                  </p:stCondLst>
                                  <p:childTnLst>
                                    <p:set>
                                      <p:cBhvr>
                                        <p:cTn id="145" dur="1" fill="hold">
                                          <p:stCondLst>
                                            <p:cond delay="0"/>
                                          </p:stCondLst>
                                        </p:cTn>
                                        <p:tgtEl>
                                          <p:spTgt spid="81"/>
                                        </p:tgtEl>
                                        <p:attrNameLst>
                                          <p:attrName>style.visibility</p:attrName>
                                        </p:attrNameLst>
                                      </p:cBhvr>
                                      <p:to>
                                        <p:strVal val="visible"/>
                                      </p:to>
                                    </p:set>
                                    <p:animEffect transition="in" filter="blinds(horizontal)">
                                      <p:cBhvr>
                                        <p:cTn id="146" dur="500"/>
                                        <p:tgtEl>
                                          <p:spTgt spid="81"/>
                                        </p:tgtEl>
                                      </p:cBhvr>
                                    </p:animEffect>
                                  </p:childTnLst>
                                </p:cTn>
                              </p:par>
                              <p:par>
                                <p:cTn id="147" presetID="3" presetClass="entr" presetSubtype="10" fill="hold" grpId="0" nodeType="withEffect">
                                  <p:stCondLst>
                                    <p:cond delay="0"/>
                                  </p:stCondLst>
                                  <p:childTnLst>
                                    <p:set>
                                      <p:cBhvr>
                                        <p:cTn id="148" dur="1" fill="hold">
                                          <p:stCondLst>
                                            <p:cond delay="0"/>
                                          </p:stCondLst>
                                        </p:cTn>
                                        <p:tgtEl>
                                          <p:spTgt spid="74"/>
                                        </p:tgtEl>
                                        <p:attrNameLst>
                                          <p:attrName>style.visibility</p:attrName>
                                        </p:attrNameLst>
                                      </p:cBhvr>
                                      <p:to>
                                        <p:strVal val="visible"/>
                                      </p:to>
                                    </p:set>
                                    <p:animEffect transition="in" filter="blinds(horizontal)">
                                      <p:cBhvr>
                                        <p:cTn id="149" dur="500"/>
                                        <p:tgtEl>
                                          <p:spTgt spid="74"/>
                                        </p:tgtEl>
                                      </p:cBhvr>
                                    </p:animEffect>
                                  </p:childTnLst>
                                </p:cTn>
                              </p:par>
                              <p:par>
                                <p:cTn id="150" presetID="3" presetClass="entr" presetSubtype="10" fill="hold" grpId="0" nodeType="withEffect">
                                  <p:stCondLst>
                                    <p:cond delay="0"/>
                                  </p:stCondLst>
                                  <p:childTnLst>
                                    <p:set>
                                      <p:cBhvr>
                                        <p:cTn id="151" dur="1" fill="hold">
                                          <p:stCondLst>
                                            <p:cond delay="0"/>
                                          </p:stCondLst>
                                        </p:cTn>
                                        <p:tgtEl>
                                          <p:spTgt spid="73"/>
                                        </p:tgtEl>
                                        <p:attrNameLst>
                                          <p:attrName>style.visibility</p:attrName>
                                        </p:attrNameLst>
                                      </p:cBhvr>
                                      <p:to>
                                        <p:strVal val="visible"/>
                                      </p:to>
                                    </p:set>
                                    <p:animEffect transition="in" filter="blinds(horizontal)">
                                      <p:cBhvr>
                                        <p:cTn id="152" dur="500"/>
                                        <p:tgtEl>
                                          <p:spTgt spid="73"/>
                                        </p:tgtEl>
                                      </p:cBhvr>
                                    </p:animEffect>
                                  </p:childTnLst>
                                </p:cTn>
                              </p:par>
                              <p:par>
                                <p:cTn id="153" presetID="3" presetClass="entr" presetSubtype="10" fill="hold" grpId="0" nodeType="withEffect">
                                  <p:stCondLst>
                                    <p:cond delay="0"/>
                                  </p:stCondLst>
                                  <p:childTnLst>
                                    <p:set>
                                      <p:cBhvr>
                                        <p:cTn id="154" dur="1" fill="hold">
                                          <p:stCondLst>
                                            <p:cond delay="0"/>
                                          </p:stCondLst>
                                        </p:cTn>
                                        <p:tgtEl>
                                          <p:spTgt spid="71"/>
                                        </p:tgtEl>
                                        <p:attrNameLst>
                                          <p:attrName>style.visibility</p:attrName>
                                        </p:attrNameLst>
                                      </p:cBhvr>
                                      <p:to>
                                        <p:strVal val="visible"/>
                                      </p:to>
                                    </p:set>
                                    <p:animEffect transition="in" filter="blinds(horizontal)">
                                      <p:cBhvr>
                                        <p:cTn id="155" dur="500"/>
                                        <p:tgtEl>
                                          <p:spTgt spid="71"/>
                                        </p:tgtEl>
                                      </p:cBhvr>
                                    </p:animEffect>
                                  </p:childTnLst>
                                </p:cTn>
                              </p:par>
                              <p:par>
                                <p:cTn id="156" presetID="3" presetClass="entr" presetSubtype="10" fill="hold" grpId="0" nodeType="withEffect">
                                  <p:stCondLst>
                                    <p:cond delay="0"/>
                                  </p:stCondLst>
                                  <p:childTnLst>
                                    <p:set>
                                      <p:cBhvr>
                                        <p:cTn id="157" dur="1" fill="hold">
                                          <p:stCondLst>
                                            <p:cond delay="0"/>
                                          </p:stCondLst>
                                        </p:cTn>
                                        <p:tgtEl>
                                          <p:spTgt spid="72"/>
                                        </p:tgtEl>
                                        <p:attrNameLst>
                                          <p:attrName>style.visibility</p:attrName>
                                        </p:attrNameLst>
                                      </p:cBhvr>
                                      <p:to>
                                        <p:strVal val="visible"/>
                                      </p:to>
                                    </p:set>
                                    <p:animEffect transition="in" filter="blinds(horizontal)">
                                      <p:cBhvr>
                                        <p:cTn id="158" dur="500"/>
                                        <p:tgtEl>
                                          <p:spTgt spid="72"/>
                                        </p:tgtEl>
                                      </p:cBhvr>
                                    </p:animEffect>
                                  </p:childTnLst>
                                </p:cTn>
                              </p:par>
                              <p:par>
                                <p:cTn id="159" presetID="3" presetClass="exit" presetSubtype="10" fill="hold" grpId="1" nodeType="withEffect">
                                  <p:stCondLst>
                                    <p:cond delay="0"/>
                                  </p:stCondLst>
                                  <p:childTnLst>
                                    <p:animEffect transition="out" filter="blinds(horizontal)">
                                      <p:cBhvr>
                                        <p:cTn id="160" dur="500"/>
                                        <p:tgtEl>
                                          <p:spTgt spid="49"/>
                                        </p:tgtEl>
                                      </p:cBhvr>
                                    </p:animEffect>
                                    <p:set>
                                      <p:cBhvr>
                                        <p:cTn id="161" dur="1" fill="hold">
                                          <p:stCondLst>
                                            <p:cond delay="499"/>
                                          </p:stCondLst>
                                        </p:cTn>
                                        <p:tgtEl>
                                          <p:spTgt spid="49"/>
                                        </p:tgtEl>
                                        <p:attrNameLst>
                                          <p:attrName>style.visibility</p:attrName>
                                        </p:attrNameLst>
                                      </p:cBhvr>
                                      <p:to>
                                        <p:strVal val="hidden"/>
                                      </p:to>
                                    </p:set>
                                  </p:childTnLst>
                                </p:cTn>
                              </p:par>
                              <p:par>
                                <p:cTn id="162" presetID="3" presetClass="exit" presetSubtype="10" fill="hold" grpId="1" nodeType="withEffect">
                                  <p:stCondLst>
                                    <p:cond delay="0"/>
                                  </p:stCondLst>
                                  <p:childTnLst>
                                    <p:animEffect transition="out" filter="blinds(horizontal)">
                                      <p:cBhvr>
                                        <p:cTn id="163" dur="500"/>
                                        <p:tgtEl>
                                          <p:spTgt spid="17"/>
                                        </p:tgtEl>
                                      </p:cBhvr>
                                    </p:animEffect>
                                    <p:set>
                                      <p:cBhvr>
                                        <p:cTn id="164" dur="1" fill="hold">
                                          <p:stCondLst>
                                            <p:cond delay="499"/>
                                          </p:stCondLst>
                                        </p:cTn>
                                        <p:tgtEl>
                                          <p:spTgt spid="17"/>
                                        </p:tgtEl>
                                        <p:attrNameLst>
                                          <p:attrName>style.visibility</p:attrName>
                                        </p:attrNameLst>
                                      </p:cBhvr>
                                      <p:to>
                                        <p:strVal val="hidden"/>
                                      </p:to>
                                    </p:set>
                                  </p:childTnLst>
                                </p:cTn>
                              </p:par>
                              <p:par>
                                <p:cTn id="165" presetID="3" presetClass="exit" presetSubtype="10" fill="hold" nodeType="withEffect">
                                  <p:stCondLst>
                                    <p:cond delay="0"/>
                                  </p:stCondLst>
                                  <p:childTnLst>
                                    <p:animEffect transition="out" filter="blinds(horizontal)">
                                      <p:cBhvr>
                                        <p:cTn id="166" dur="500"/>
                                        <p:tgtEl>
                                          <p:spTgt spid="21"/>
                                        </p:tgtEl>
                                      </p:cBhvr>
                                    </p:animEffect>
                                    <p:set>
                                      <p:cBhvr>
                                        <p:cTn id="167" dur="1" fill="hold">
                                          <p:stCondLst>
                                            <p:cond delay="499"/>
                                          </p:stCondLst>
                                        </p:cTn>
                                        <p:tgtEl>
                                          <p:spTgt spid="21"/>
                                        </p:tgtEl>
                                        <p:attrNameLst>
                                          <p:attrName>style.visibility</p:attrName>
                                        </p:attrNameLst>
                                      </p:cBhvr>
                                      <p:to>
                                        <p:strVal val="hidden"/>
                                      </p:to>
                                    </p:set>
                                  </p:childTnLst>
                                </p:cTn>
                              </p:par>
                              <p:par>
                                <p:cTn id="168" presetID="3" presetClass="exit" presetSubtype="10" fill="hold" nodeType="withEffect">
                                  <p:stCondLst>
                                    <p:cond delay="0"/>
                                  </p:stCondLst>
                                  <p:childTnLst>
                                    <p:animEffect transition="out" filter="blinds(horizontal)">
                                      <p:cBhvr>
                                        <p:cTn id="169" dur="500"/>
                                        <p:tgtEl>
                                          <p:spTgt spid="53"/>
                                        </p:tgtEl>
                                      </p:cBhvr>
                                    </p:animEffect>
                                    <p:set>
                                      <p:cBhvr>
                                        <p:cTn id="170" dur="1" fill="hold">
                                          <p:stCondLst>
                                            <p:cond delay="499"/>
                                          </p:stCondLst>
                                        </p:cTn>
                                        <p:tgtEl>
                                          <p:spTgt spid="53"/>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3" presetClass="entr" presetSubtype="10" fill="hold" nodeType="clickEffect">
                                  <p:stCondLst>
                                    <p:cond delay="0"/>
                                  </p:stCondLst>
                                  <p:childTnLst>
                                    <p:set>
                                      <p:cBhvr>
                                        <p:cTn id="174" dur="1" fill="hold">
                                          <p:stCondLst>
                                            <p:cond delay="0"/>
                                          </p:stCondLst>
                                        </p:cTn>
                                        <p:tgtEl>
                                          <p:spTgt spid="87"/>
                                        </p:tgtEl>
                                        <p:attrNameLst>
                                          <p:attrName>style.visibility</p:attrName>
                                        </p:attrNameLst>
                                      </p:cBhvr>
                                      <p:to>
                                        <p:strVal val="visible"/>
                                      </p:to>
                                    </p:set>
                                    <p:animEffect transition="in" filter="blinds(horizontal)">
                                      <p:cBhvr>
                                        <p:cTn id="175" dur="500"/>
                                        <p:tgtEl>
                                          <p:spTgt spid="87"/>
                                        </p:tgtEl>
                                      </p:cBhvr>
                                    </p:animEffect>
                                  </p:childTnLst>
                                </p:cTn>
                              </p:par>
                              <p:par>
                                <p:cTn id="176" presetID="3" presetClass="entr" presetSubtype="10" fill="hold" grpId="0" nodeType="withEffect">
                                  <p:stCondLst>
                                    <p:cond delay="0"/>
                                  </p:stCondLst>
                                  <p:childTnLst>
                                    <p:set>
                                      <p:cBhvr>
                                        <p:cTn id="177" dur="1" fill="hold">
                                          <p:stCondLst>
                                            <p:cond delay="0"/>
                                          </p:stCondLst>
                                        </p:cTn>
                                        <p:tgtEl>
                                          <p:spTgt spid="88"/>
                                        </p:tgtEl>
                                        <p:attrNameLst>
                                          <p:attrName>style.visibility</p:attrName>
                                        </p:attrNameLst>
                                      </p:cBhvr>
                                      <p:to>
                                        <p:strVal val="visible"/>
                                      </p:to>
                                    </p:set>
                                    <p:animEffect transition="in" filter="blinds(horizontal)">
                                      <p:cBhvr>
                                        <p:cTn id="178" dur="500"/>
                                        <p:tgtEl>
                                          <p:spTgt spid="88"/>
                                        </p:tgtEl>
                                      </p:cBhvr>
                                    </p:animEffect>
                                  </p:childTnLst>
                                </p:cTn>
                              </p:par>
                            </p:childTnLst>
                          </p:cTn>
                        </p:par>
                      </p:childTnLst>
                    </p:cTn>
                  </p:par>
                  <p:par>
                    <p:cTn id="179" fill="hold">
                      <p:stCondLst>
                        <p:cond delay="indefinite"/>
                      </p:stCondLst>
                      <p:childTnLst>
                        <p:par>
                          <p:cTn id="180" fill="hold">
                            <p:stCondLst>
                              <p:cond delay="0"/>
                            </p:stCondLst>
                            <p:childTnLst>
                              <p:par>
                                <p:cTn id="181" presetID="3" presetClass="entr" presetSubtype="10" fill="hold" grpId="0" nodeType="clickEffect">
                                  <p:stCondLst>
                                    <p:cond delay="0"/>
                                  </p:stCondLst>
                                  <p:childTnLst>
                                    <p:set>
                                      <p:cBhvr>
                                        <p:cTn id="182" dur="1" fill="hold">
                                          <p:stCondLst>
                                            <p:cond delay="0"/>
                                          </p:stCondLst>
                                        </p:cTn>
                                        <p:tgtEl>
                                          <p:spTgt spid="91"/>
                                        </p:tgtEl>
                                        <p:attrNameLst>
                                          <p:attrName>style.visibility</p:attrName>
                                        </p:attrNameLst>
                                      </p:cBhvr>
                                      <p:to>
                                        <p:strVal val="visible"/>
                                      </p:to>
                                    </p:set>
                                    <p:animEffect transition="in" filter="blinds(horizontal)">
                                      <p:cBhvr>
                                        <p:cTn id="183" dur="500"/>
                                        <p:tgtEl>
                                          <p:spTgt spid="91"/>
                                        </p:tgtEl>
                                      </p:cBhvr>
                                    </p:animEffect>
                                  </p:childTnLst>
                                </p:cTn>
                              </p:par>
                              <p:par>
                                <p:cTn id="184" presetID="3" presetClass="entr" presetSubtype="10" fill="hold" grpId="0" nodeType="withEffect">
                                  <p:stCondLst>
                                    <p:cond delay="0"/>
                                  </p:stCondLst>
                                  <p:childTnLst>
                                    <p:set>
                                      <p:cBhvr>
                                        <p:cTn id="185" dur="1" fill="hold">
                                          <p:stCondLst>
                                            <p:cond delay="0"/>
                                          </p:stCondLst>
                                        </p:cTn>
                                        <p:tgtEl>
                                          <p:spTgt spid="92"/>
                                        </p:tgtEl>
                                        <p:attrNameLst>
                                          <p:attrName>style.visibility</p:attrName>
                                        </p:attrNameLst>
                                      </p:cBhvr>
                                      <p:to>
                                        <p:strVal val="visible"/>
                                      </p:to>
                                    </p:set>
                                    <p:animEffect transition="in" filter="blinds(horizontal)">
                                      <p:cBhvr>
                                        <p:cTn id="186" dur="500"/>
                                        <p:tgtEl>
                                          <p:spTgt spid="92"/>
                                        </p:tgtEl>
                                      </p:cBhvr>
                                    </p:animEffect>
                                  </p:childTnLst>
                                </p:cTn>
                              </p:par>
                            </p:childTnLst>
                          </p:cTn>
                        </p:par>
                      </p:childTnLst>
                    </p:cTn>
                  </p:par>
                  <p:par>
                    <p:cTn id="187" fill="hold">
                      <p:stCondLst>
                        <p:cond delay="indefinite"/>
                      </p:stCondLst>
                      <p:childTnLst>
                        <p:par>
                          <p:cTn id="188" fill="hold">
                            <p:stCondLst>
                              <p:cond delay="0"/>
                            </p:stCondLst>
                            <p:childTnLst>
                              <p:par>
                                <p:cTn id="189" presetID="3" presetClass="exit" presetSubtype="10" fill="hold" grpId="1" nodeType="clickEffect">
                                  <p:stCondLst>
                                    <p:cond delay="0"/>
                                  </p:stCondLst>
                                  <p:childTnLst>
                                    <p:animEffect transition="out" filter="blinds(horizontal)">
                                      <p:cBhvr>
                                        <p:cTn id="190" dur="500"/>
                                        <p:tgtEl>
                                          <p:spTgt spid="91"/>
                                        </p:tgtEl>
                                      </p:cBhvr>
                                    </p:animEffect>
                                    <p:set>
                                      <p:cBhvr>
                                        <p:cTn id="191" dur="1" fill="hold">
                                          <p:stCondLst>
                                            <p:cond delay="499"/>
                                          </p:stCondLst>
                                        </p:cTn>
                                        <p:tgtEl>
                                          <p:spTgt spid="91"/>
                                        </p:tgtEl>
                                        <p:attrNameLst>
                                          <p:attrName>style.visibility</p:attrName>
                                        </p:attrNameLst>
                                      </p:cBhvr>
                                      <p:to>
                                        <p:strVal val="hidden"/>
                                      </p:to>
                                    </p:set>
                                  </p:childTnLst>
                                </p:cTn>
                              </p:par>
                              <p:par>
                                <p:cTn id="192" presetID="3" presetClass="exit" presetSubtype="10" fill="hold" grpId="1" nodeType="withEffect">
                                  <p:stCondLst>
                                    <p:cond delay="0"/>
                                  </p:stCondLst>
                                  <p:childTnLst>
                                    <p:animEffect transition="out" filter="blinds(horizontal)">
                                      <p:cBhvr>
                                        <p:cTn id="193" dur="500"/>
                                        <p:tgtEl>
                                          <p:spTgt spid="92"/>
                                        </p:tgtEl>
                                      </p:cBhvr>
                                    </p:animEffect>
                                    <p:set>
                                      <p:cBhvr>
                                        <p:cTn id="194" dur="1" fill="hold">
                                          <p:stCondLst>
                                            <p:cond delay="499"/>
                                          </p:stCondLst>
                                        </p:cTn>
                                        <p:tgtEl>
                                          <p:spTgt spid="92"/>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3" presetClass="entr" presetSubtype="10" fill="hold" grpId="0" nodeType="clickEffect">
                                  <p:stCondLst>
                                    <p:cond delay="0"/>
                                  </p:stCondLst>
                                  <p:childTnLst>
                                    <p:set>
                                      <p:cBhvr>
                                        <p:cTn id="198" dur="1" fill="hold">
                                          <p:stCondLst>
                                            <p:cond delay="0"/>
                                          </p:stCondLst>
                                        </p:cTn>
                                        <p:tgtEl>
                                          <p:spTgt spid="93"/>
                                        </p:tgtEl>
                                        <p:attrNameLst>
                                          <p:attrName>style.visibility</p:attrName>
                                        </p:attrNameLst>
                                      </p:cBhvr>
                                      <p:to>
                                        <p:strVal val="visible"/>
                                      </p:to>
                                    </p:set>
                                    <p:animEffect transition="in" filter="blinds(horizontal)">
                                      <p:cBhvr>
                                        <p:cTn id="199" dur="500"/>
                                        <p:tgtEl>
                                          <p:spTgt spid="93"/>
                                        </p:tgtEl>
                                      </p:cBhvr>
                                    </p:animEffect>
                                  </p:childTnLst>
                                </p:cTn>
                              </p:par>
                            </p:childTnLst>
                          </p:cTn>
                        </p:par>
                      </p:childTnLst>
                    </p:cTn>
                  </p:par>
                  <p:par>
                    <p:cTn id="200" fill="hold">
                      <p:stCondLst>
                        <p:cond delay="indefinite"/>
                      </p:stCondLst>
                      <p:childTnLst>
                        <p:par>
                          <p:cTn id="201" fill="hold">
                            <p:stCondLst>
                              <p:cond delay="0"/>
                            </p:stCondLst>
                            <p:childTnLst>
                              <p:par>
                                <p:cTn id="202" presetID="63" presetClass="path" presetSubtype="0" accel="50000" decel="50000" fill="hold" grpId="1" nodeType="clickEffect">
                                  <p:stCondLst>
                                    <p:cond delay="0"/>
                                  </p:stCondLst>
                                  <p:childTnLst>
                                    <p:animMotion origin="layout" path="M 5E-6 1.11022E-16 L 0.18768 0.00093 " pathEditMode="relative" rAng="0" ptsTypes="AA">
                                      <p:cBhvr>
                                        <p:cTn id="203" dur="2000" fill="hold"/>
                                        <p:tgtEl>
                                          <p:spTgt spid="93"/>
                                        </p:tgtEl>
                                        <p:attrNameLst>
                                          <p:attrName>ppt_x</p:attrName>
                                          <p:attrName>ppt_y</p:attrName>
                                        </p:attrNameLst>
                                      </p:cBhvr>
                                      <p:rCtr x="94" y="0"/>
                                    </p:animMotion>
                                  </p:childTnLst>
                                </p:cTn>
                              </p:par>
                            </p:childTnLst>
                          </p:cTn>
                        </p:par>
                      </p:childTnLst>
                    </p:cTn>
                  </p:par>
                  <p:par>
                    <p:cTn id="204" fill="hold">
                      <p:stCondLst>
                        <p:cond delay="indefinite"/>
                      </p:stCondLst>
                      <p:childTnLst>
                        <p:par>
                          <p:cTn id="205" fill="hold">
                            <p:stCondLst>
                              <p:cond delay="0"/>
                            </p:stCondLst>
                            <p:childTnLst>
                              <p:par>
                                <p:cTn id="206" presetID="56" presetClass="path" presetSubtype="0" accel="50000" decel="50000" fill="hold" grpId="2" nodeType="clickEffect">
                                  <p:stCondLst>
                                    <p:cond delay="0"/>
                                  </p:stCondLst>
                                  <p:childTnLst>
                                    <p:animMotion origin="layout" path="M 0.18768 0.00093 L 0.47119 -0.14606 " pathEditMode="relative" rAng="0" ptsTypes="AA">
                                      <p:cBhvr>
                                        <p:cTn id="207" dur="2000" fill="hold"/>
                                        <p:tgtEl>
                                          <p:spTgt spid="93"/>
                                        </p:tgtEl>
                                        <p:attrNameLst>
                                          <p:attrName>ppt_x</p:attrName>
                                          <p:attrName>ppt_y</p:attrName>
                                        </p:attrNameLst>
                                      </p:cBhvr>
                                      <p:rCtr x="142" y="-74"/>
                                    </p:animMotion>
                                  </p:childTnLst>
                                </p:cTn>
                              </p:par>
                            </p:childTnLst>
                          </p:cTn>
                        </p:par>
                      </p:childTnLst>
                    </p:cTn>
                  </p:par>
                  <p:par>
                    <p:cTn id="208" fill="hold">
                      <p:stCondLst>
                        <p:cond delay="indefinite"/>
                      </p:stCondLst>
                      <p:childTnLst>
                        <p:par>
                          <p:cTn id="209" fill="hold">
                            <p:stCondLst>
                              <p:cond delay="0"/>
                            </p:stCondLst>
                            <p:childTnLst>
                              <p:par>
                                <p:cTn id="210" presetID="3" presetClass="exit" presetSubtype="10" fill="hold" grpId="3" nodeType="clickEffect">
                                  <p:stCondLst>
                                    <p:cond delay="0"/>
                                  </p:stCondLst>
                                  <p:childTnLst>
                                    <p:animEffect transition="out" filter="blinds(horizontal)">
                                      <p:cBhvr>
                                        <p:cTn id="211" dur="500"/>
                                        <p:tgtEl>
                                          <p:spTgt spid="93"/>
                                        </p:tgtEl>
                                      </p:cBhvr>
                                    </p:animEffect>
                                    <p:set>
                                      <p:cBhvr>
                                        <p:cTn id="212" dur="1" fill="hold">
                                          <p:stCondLst>
                                            <p:cond delay="499"/>
                                          </p:stCondLst>
                                        </p:cTn>
                                        <p:tgtEl>
                                          <p:spTgt spid="93"/>
                                        </p:tgtEl>
                                        <p:attrNameLst>
                                          <p:attrName>style.visibility</p:attrName>
                                        </p:attrNameLst>
                                      </p:cBhvr>
                                      <p:to>
                                        <p:strVal val="hidden"/>
                                      </p:to>
                                    </p:set>
                                  </p:childTnLst>
                                </p:cTn>
                              </p:par>
                              <p:par>
                                <p:cTn id="213" presetID="3" presetClass="entr" presetSubtype="10" fill="hold" grpId="0" nodeType="withEffect">
                                  <p:stCondLst>
                                    <p:cond delay="0"/>
                                  </p:stCondLst>
                                  <p:childTnLst>
                                    <p:set>
                                      <p:cBhvr>
                                        <p:cTn id="214" dur="1" fill="hold">
                                          <p:stCondLst>
                                            <p:cond delay="0"/>
                                          </p:stCondLst>
                                        </p:cTn>
                                        <p:tgtEl>
                                          <p:spTgt spid="67"/>
                                        </p:tgtEl>
                                        <p:attrNameLst>
                                          <p:attrName>style.visibility</p:attrName>
                                        </p:attrNameLst>
                                      </p:cBhvr>
                                      <p:to>
                                        <p:strVal val="visible"/>
                                      </p:to>
                                    </p:set>
                                    <p:animEffect transition="in" filter="blinds(horizontal)">
                                      <p:cBhvr>
                                        <p:cTn id="21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1" grpId="1" animBg="1"/>
      <p:bldP spid="12" grpId="1"/>
      <p:bldP spid="16" grpId="0" animBg="1"/>
      <p:bldP spid="17" grpId="0"/>
      <p:bldP spid="17" grpId="1"/>
      <p:bldP spid="18" grpId="0"/>
      <p:bldP spid="19" grpId="0" animBg="1"/>
      <p:bldP spid="20" grpId="0"/>
      <p:bldP spid="35" grpId="1" animBg="1"/>
      <p:bldP spid="37" grpId="0"/>
      <p:bldP spid="38" grpId="0"/>
      <p:bldP spid="47" grpId="0" animBg="1"/>
      <p:bldP spid="48" grpId="0" animBg="1"/>
      <p:bldP spid="49" grpId="0"/>
      <p:bldP spid="49" grpId="1"/>
      <p:bldP spid="50" grpId="0"/>
      <p:bldP spid="51" grpId="0" animBg="1"/>
      <p:bldP spid="52" grpId="0"/>
      <p:bldP spid="54" grpId="0" animBg="1"/>
      <p:bldP spid="56" grpId="0" animBg="1"/>
      <p:bldP spid="57" grpId="0"/>
      <p:bldP spid="58" grpId="0" animBg="1"/>
      <p:bldP spid="60" grpId="0" animBg="1"/>
      <p:bldP spid="61" grpId="0"/>
      <p:bldP spid="62" grpId="0" animBg="1"/>
      <p:bldP spid="71" grpId="0"/>
      <p:bldP spid="72" grpId="0"/>
      <p:bldP spid="73" grpId="0" animBg="1"/>
      <p:bldP spid="74" grpId="0"/>
      <p:bldP spid="75" grpId="0" animBg="1"/>
      <p:bldP spid="76" grpId="0"/>
      <p:bldP spid="88" grpId="0" animBg="1"/>
      <p:bldP spid="91" grpId="0" animBg="1"/>
      <p:bldP spid="91" grpId="1" animBg="1"/>
      <p:bldP spid="92" grpId="0"/>
      <p:bldP spid="92" grpId="1"/>
      <p:bldP spid="93" grpId="0" animBg="1"/>
      <p:bldP spid="93" grpId="1" animBg="1"/>
      <p:bldP spid="93" grpId="2" animBg="1"/>
      <p:bldP spid="93" grpId="3" animBg="1"/>
      <p:bldP spid="63" grpId="0"/>
      <p:bldP spid="64" grpId="0"/>
      <p:bldP spid="6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Selective Multi-Versioning STM – GC overview</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14</a:t>
            </a:fld>
            <a:endParaRPr lang="he-IL"/>
          </a:p>
        </p:txBody>
      </p:sp>
      <p:sp>
        <p:nvSpPr>
          <p:cNvPr id="6" name="Diamond 5"/>
          <p:cNvSpPr/>
          <p:nvPr/>
        </p:nvSpPr>
        <p:spPr>
          <a:xfrm>
            <a:off x="1102624" y="4500570"/>
            <a:ext cx="500066" cy="571504"/>
          </a:xfrm>
          <a:prstGeom prst="diamond">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928662" y="4143380"/>
            <a:ext cx="882357" cy="338554"/>
          </a:xfrm>
          <a:prstGeom prst="rect">
            <a:avLst/>
          </a:prstGeom>
          <a:noFill/>
        </p:spPr>
        <p:txBody>
          <a:bodyPr wrap="none" rtlCol="0">
            <a:spAutoFit/>
          </a:bodyPr>
          <a:lstStyle/>
          <a:p>
            <a:pPr algn="ctr" rtl="0"/>
            <a:r>
              <a:rPr lang="en-US" sz="1600" dirty="0" err="1" smtClean="0"/>
              <a:t>curPoint</a:t>
            </a:r>
            <a:endParaRPr lang="en-US" dirty="0"/>
          </a:p>
        </p:txBody>
      </p:sp>
      <p:sp>
        <p:nvSpPr>
          <p:cNvPr id="8" name="Rectangle 7"/>
          <p:cNvSpPr/>
          <p:nvPr/>
        </p:nvSpPr>
        <p:spPr>
          <a:xfrm>
            <a:off x="2174194" y="4643446"/>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2214546" y="4643446"/>
            <a:ext cx="1357322" cy="307777"/>
          </a:xfrm>
          <a:prstGeom prst="rect">
            <a:avLst/>
          </a:prstGeom>
          <a:noFill/>
        </p:spPr>
        <p:txBody>
          <a:bodyPr wrap="square" rtlCol="0">
            <a:spAutoFit/>
          </a:bodyPr>
          <a:lstStyle/>
          <a:p>
            <a:pPr algn="ctr" rtl="0"/>
            <a:r>
              <a:rPr lang="en-US" sz="1400" dirty="0" smtClean="0"/>
              <a:t>time point 9</a:t>
            </a:r>
            <a:endParaRPr lang="en-US" sz="1600" dirty="0"/>
          </a:p>
        </p:txBody>
      </p:sp>
      <p:sp>
        <p:nvSpPr>
          <p:cNvPr id="11" name="Oval 10"/>
          <p:cNvSpPr/>
          <p:nvPr/>
        </p:nvSpPr>
        <p:spPr>
          <a:xfrm>
            <a:off x="1031186" y="5715016"/>
            <a:ext cx="714380" cy="428628"/>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3" name="Straight Arrow Connector 12"/>
          <p:cNvCxnSpPr>
            <a:stCxn id="11" idx="7"/>
            <a:endCxn id="8" idx="2"/>
          </p:cNvCxnSpPr>
          <p:nvPr/>
        </p:nvCxnSpPr>
        <p:spPr>
          <a:xfrm rot="5400000" flipH="1" flipV="1">
            <a:off x="1832695" y="4737451"/>
            <a:ext cx="848589" cy="12320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Snip Single Corner Rectangle 13"/>
          <p:cNvSpPr/>
          <p:nvPr/>
        </p:nvSpPr>
        <p:spPr>
          <a:xfrm>
            <a:off x="5357818" y="2786058"/>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TextBox 15"/>
          <p:cNvSpPr txBox="1"/>
          <p:nvPr/>
        </p:nvSpPr>
        <p:spPr>
          <a:xfrm>
            <a:off x="5541046" y="2428868"/>
            <a:ext cx="405881" cy="400110"/>
          </a:xfrm>
          <a:prstGeom prst="rect">
            <a:avLst/>
          </a:prstGeom>
          <a:noFill/>
        </p:spPr>
        <p:txBody>
          <a:bodyPr wrap="none" rtlCol="0">
            <a:spAutoFit/>
          </a:bodyPr>
          <a:lstStyle/>
          <a:p>
            <a:pPr algn="ctr" rtl="0"/>
            <a:r>
              <a:rPr lang="en-US" sz="2000" dirty="0" smtClean="0"/>
              <a:t>o</a:t>
            </a:r>
            <a:r>
              <a:rPr lang="en-US" sz="2000" baseline="-25000" dirty="0" smtClean="0"/>
              <a:t>1</a:t>
            </a:r>
            <a:endParaRPr lang="en-US" dirty="0"/>
          </a:p>
        </p:txBody>
      </p:sp>
      <p:sp>
        <p:nvSpPr>
          <p:cNvPr id="17" name="Oval 16"/>
          <p:cNvSpPr/>
          <p:nvPr/>
        </p:nvSpPr>
        <p:spPr>
          <a:xfrm>
            <a:off x="5398170" y="3429000"/>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p:cNvSpPr txBox="1"/>
          <p:nvPr/>
        </p:nvSpPr>
        <p:spPr>
          <a:xfrm>
            <a:off x="5398170" y="3500438"/>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cxnSp>
        <p:nvCxnSpPr>
          <p:cNvPr id="20" name="Straight Connector 19"/>
          <p:cNvCxnSpPr/>
          <p:nvPr/>
        </p:nvCxnSpPr>
        <p:spPr>
          <a:xfrm>
            <a:off x="1000100" y="2928934"/>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1000100" y="3428996"/>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22" name="Oval 21"/>
          <p:cNvSpPr/>
          <p:nvPr/>
        </p:nvSpPr>
        <p:spPr>
          <a:xfrm>
            <a:off x="1500163" y="2857496"/>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3" name="TextBox 22"/>
          <p:cNvSpPr txBox="1">
            <a:spLocks noChangeArrowheads="1"/>
          </p:cNvSpPr>
          <p:nvPr/>
        </p:nvSpPr>
        <p:spPr bwMode="auto">
          <a:xfrm>
            <a:off x="574650" y="2714621"/>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24" name="TextBox 23"/>
          <p:cNvSpPr txBox="1">
            <a:spLocks noChangeArrowheads="1"/>
          </p:cNvSpPr>
          <p:nvPr/>
        </p:nvSpPr>
        <p:spPr bwMode="auto">
          <a:xfrm>
            <a:off x="560363" y="3214684"/>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26" name="Oval 25"/>
          <p:cNvSpPr/>
          <p:nvPr/>
        </p:nvSpPr>
        <p:spPr>
          <a:xfrm>
            <a:off x="1071538" y="3357562"/>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7" name="Snip Single Corner Rectangle 26"/>
          <p:cNvSpPr/>
          <p:nvPr/>
        </p:nvSpPr>
        <p:spPr>
          <a:xfrm>
            <a:off x="6786578" y="2786058"/>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9" name="TextBox 28"/>
          <p:cNvSpPr txBox="1"/>
          <p:nvPr/>
        </p:nvSpPr>
        <p:spPr>
          <a:xfrm>
            <a:off x="6963394" y="2428868"/>
            <a:ext cx="418705" cy="400110"/>
          </a:xfrm>
          <a:prstGeom prst="rect">
            <a:avLst/>
          </a:prstGeom>
          <a:noFill/>
        </p:spPr>
        <p:txBody>
          <a:bodyPr wrap="none" rtlCol="0">
            <a:spAutoFit/>
          </a:bodyPr>
          <a:lstStyle/>
          <a:p>
            <a:pPr algn="ctr" rtl="0"/>
            <a:r>
              <a:rPr lang="en-US" sz="2000" dirty="0" smtClean="0"/>
              <a:t>o</a:t>
            </a:r>
            <a:r>
              <a:rPr lang="en-US" sz="2000" baseline="-25000" dirty="0" smtClean="0"/>
              <a:t>2</a:t>
            </a:r>
            <a:endParaRPr lang="en-US" dirty="0"/>
          </a:p>
        </p:txBody>
      </p:sp>
      <p:sp>
        <p:nvSpPr>
          <p:cNvPr id="30" name="Oval 29"/>
          <p:cNvSpPr/>
          <p:nvPr/>
        </p:nvSpPr>
        <p:spPr>
          <a:xfrm>
            <a:off x="6826930" y="3429000"/>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1" name="TextBox 30"/>
          <p:cNvSpPr txBox="1"/>
          <p:nvPr/>
        </p:nvSpPr>
        <p:spPr>
          <a:xfrm>
            <a:off x="6826930" y="3500438"/>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sp>
        <p:nvSpPr>
          <p:cNvPr id="33" name="Oval 32"/>
          <p:cNvSpPr/>
          <p:nvPr/>
        </p:nvSpPr>
        <p:spPr>
          <a:xfrm>
            <a:off x="1071538" y="2857496"/>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35" name="Oval 34"/>
          <p:cNvSpPr/>
          <p:nvPr/>
        </p:nvSpPr>
        <p:spPr>
          <a:xfrm>
            <a:off x="1949719" y="2878422"/>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36" name="TextBox 35"/>
          <p:cNvSpPr txBox="1"/>
          <p:nvPr/>
        </p:nvSpPr>
        <p:spPr>
          <a:xfrm>
            <a:off x="2164039" y="3449926"/>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37" name="Oval 36"/>
          <p:cNvSpPr/>
          <p:nvPr/>
        </p:nvSpPr>
        <p:spPr>
          <a:xfrm>
            <a:off x="2235477" y="337848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38" name="Straight Connector 37"/>
          <p:cNvCxnSpPr>
            <a:stCxn id="35" idx="5"/>
            <a:endCxn id="37" idx="0"/>
          </p:cNvCxnSpPr>
          <p:nvPr/>
        </p:nvCxnSpPr>
        <p:spPr>
          <a:xfrm rot="16200000" flipH="1">
            <a:off x="2000235" y="3071807"/>
            <a:ext cx="378115" cy="235245"/>
          </a:xfrm>
          <a:prstGeom prst="line">
            <a:avLst/>
          </a:prstGeom>
        </p:spPr>
        <p:style>
          <a:lnRef idx="1">
            <a:schemeClr val="dk1"/>
          </a:lnRef>
          <a:fillRef idx="0">
            <a:schemeClr val="dk1"/>
          </a:fillRef>
          <a:effectRef idx="0">
            <a:schemeClr val="dk1"/>
          </a:effectRef>
          <a:fontRef idx="minor">
            <a:schemeClr val="tx1"/>
          </a:fontRef>
        </p:style>
      </p:cxnSp>
      <p:sp>
        <p:nvSpPr>
          <p:cNvPr id="39" name="Rectangle 38"/>
          <p:cNvSpPr/>
          <p:nvPr/>
        </p:nvSpPr>
        <p:spPr>
          <a:xfrm>
            <a:off x="3960144" y="4643446"/>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0" name="TextBox 39"/>
          <p:cNvSpPr txBox="1"/>
          <p:nvPr/>
        </p:nvSpPr>
        <p:spPr>
          <a:xfrm>
            <a:off x="4000496" y="4643446"/>
            <a:ext cx="1357322" cy="307777"/>
          </a:xfrm>
          <a:prstGeom prst="rect">
            <a:avLst/>
          </a:prstGeom>
          <a:noFill/>
        </p:spPr>
        <p:txBody>
          <a:bodyPr wrap="square" rtlCol="0">
            <a:spAutoFit/>
          </a:bodyPr>
          <a:lstStyle/>
          <a:p>
            <a:pPr algn="ctr" rtl="0"/>
            <a:r>
              <a:rPr lang="en-US" sz="1400" dirty="0" smtClean="0"/>
              <a:t>time point 10</a:t>
            </a:r>
            <a:endParaRPr lang="en-US" sz="1600" dirty="0"/>
          </a:p>
        </p:txBody>
      </p:sp>
      <p:sp>
        <p:nvSpPr>
          <p:cNvPr id="41" name="Freeform 40"/>
          <p:cNvSpPr/>
          <p:nvPr/>
        </p:nvSpPr>
        <p:spPr>
          <a:xfrm>
            <a:off x="1571604" y="4286256"/>
            <a:ext cx="4214842" cy="500066"/>
          </a:xfrm>
          <a:custGeom>
            <a:avLst/>
            <a:gdLst>
              <a:gd name="connsiteX0" fmla="*/ 0 w 2506436"/>
              <a:gd name="connsiteY0" fmla="*/ 719818 h 719818"/>
              <a:gd name="connsiteX1" fmla="*/ 1265465 w 2506436"/>
              <a:gd name="connsiteY1" fmla="*/ 1361 h 719818"/>
              <a:gd name="connsiteX2" fmla="*/ 2506436 w 2506436"/>
              <a:gd name="connsiteY2" fmla="*/ 711654 h 719818"/>
            </a:gdLst>
            <a:ahLst/>
            <a:cxnLst>
              <a:cxn ang="0">
                <a:pos x="connsiteX0" y="connsiteY0"/>
              </a:cxn>
              <a:cxn ang="0">
                <a:pos x="connsiteX1" y="connsiteY1"/>
              </a:cxn>
              <a:cxn ang="0">
                <a:pos x="connsiteX2" y="connsiteY2"/>
              </a:cxn>
            </a:cxnLst>
            <a:rect l="l" t="t" r="r" b="b"/>
            <a:pathLst>
              <a:path w="2506436" h="719818">
                <a:moveTo>
                  <a:pt x="0" y="719818"/>
                </a:moveTo>
                <a:cubicBezTo>
                  <a:pt x="423863" y="361270"/>
                  <a:pt x="847726" y="2722"/>
                  <a:pt x="1265465" y="1361"/>
                </a:cubicBezTo>
                <a:cubicBezTo>
                  <a:pt x="1683204" y="0"/>
                  <a:pt x="2094820" y="355827"/>
                  <a:pt x="2506436" y="711654"/>
                </a:cubicBezTo>
              </a:path>
            </a:pathLst>
          </a:custGeom>
          <a:ln>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42" name="Straight Arrow Connector 41"/>
          <p:cNvCxnSpPr>
            <a:stCxn id="40" idx="0"/>
            <a:endCxn id="17" idx="4"/>
          </p:cNvCxnSpPr>
          <p:nvPr/>
        </p:nvCxnSpPr>
        <p:spPr>
          <a:xfrm rot="5400000" flipH="1" flipV="1">
            <a:off x="4877928" y="3730295"/>
            <a:ext cx="714380" cy="11119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p:cNvCxnSpPr>
            <a:stCxn id="40" idx="0"/>
            <a:endCxn id="30" idx="4"/>
          </p:cNvCxnSpPr>
          <p:nvPr/>
        </p:nvCxnSpPr>
        <p:spPr>
          <a:xfrm rot="5400000" flipH="1" flipV="1">
            <a:off x="5592308" y="3015915"/>
            <a:ext cx="714380" cy="254068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4" name="TextBox 43"/>
          <p:cNvSpPr txBox="1"/>
          <p:nvPr/>
        </p:nvSpPr>
        <p:spPr>
          <a:xfrm>
            <a:off x="5357818" y="2857496"/>
            <a:ext cx="915636" cy="338554"/>
          </a:xfrm>
          <a:prstGeom prst="rect">
            <a:avLst/>
          </a:prstGeom>
          <a:noFill/>
        </p:spPr>
        <p:txBody>
          <a:bodyPr wrap="none" rtlCol="0">
            <a:spAutoFit/>
          </a:bodyPr>
          <a:lstStyle/>
          <a:p>
            <a:pPr algn="ctr" rtl="0"/>
            <a:r>
              <a:rPr lang="en-US" sz="1600" dirty="0" err="1" smtClean="0"/>
              <a:t>ver</a:t>
            </a:r>
            <a:r>
              <a:rPr lang="en-US" sz="1600" dirty="0" smtClean="0"/>
              <a:t> = 10</a:t>
            </a:r>
            <a:endParaRPr lang="en-US" dirty="0"/>
          </a:p>
        </p:txBody>
      </p:sp>
      <p:sp>
        <p:nvSpPr>
          <p:cNvPr id="45" name="TextBox 44"/>
          <p:cNvSpPr txBox="1"/>
          <p:nvPr/>
        </p:nvSpPr>
        <p:spPr>
          <a:xfrm>
            <a:off x="6786578" y="2857496"/>
            <a:ext cx="915636" cy="338554"/>
          </a:xfrm>
          <a:prstGeom prst="rect">
            <a:avLst/>
          </a:prstGeom>
          <a:noFill/>
        </p:spPr>
        <p:txBody>
          <a:bodyPr wrap="none" rtlCol="0">
            <a:spAutoFit/>
          </a:bodyPr>
          <a:lstStyle/>
          <a:p>
            <a:pPr algn="ctr" rtl="0"/>
            <a:r>
              <a:rPr lang="en-US" sz="1600" dirty="0" err="1" smtClean="0"/>
              <a:t>ver</a:t>
            </a:r>
            <a:r>
              <a:rPr lang="en-US" sz="1600" dirty="0" smtClean="0"/>
              <a:t> = 10</a:t>
            </a:r>
            <a:endParaRPr lang="en-US" dirty="0"/>
          </a:p>
        </p:txBody>
      </p:sp>
      <p:sp>
        <p:nvSpPr>
          <p:cNvPr id="46" name="Oval 45"/>
          <p:cNvSpPr/>
          <p:nvPr/>
        </p:nvSpPr>
        <p:spPr>
          <a:xfrm>
            <a:off x="7643834" y="3429000"/>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TextBox 46"/>
          <p:cNvSpPr txBox="1"/>
          <p:nvPr/>
        </p:nvSpPr>
        <p:spPr>
          <a:xfrm>
            <a:off x="7572396" y="3500438"/>
            <a:ext cx="857256" cy="400110"/>
          </a:xfrm>
          <a:prstGeom prst="rect">
            <a:avLst/>
          </a:prstGeom>
          <a:noFill/>
        </p:spPr>
        <p:txBody>
          <a:bodyPr wrap="square" rtlCol="0">
            <a:spAutoFit/>
          </a:bodyPr>
          <a:lstStyle/>
          <a:p>
            <a:pPr algn="ctr" rtl="0"/>
            <a:r>
              <a:rPr lang="en-US" sz="2000" dirty="0" smtClean="0"/>
              <a:t>data</a:t>
            </a:r>
            <a:r>
              <a:rPr lang="en-US" sz="2000" baseline="-25000" dirty="0" smtClean="0"/>
              <a:t>10</a:t>
            </a:r>
            <a:endParaRPr lang="en-US" baseline="-25000" dirty="0"/>
          </a:p>
        </p:txBody>
      </p:sp>
      <p:sp>
        <p:nvSpPr>
          <p:cNvPr id="48" name="Oval 47"/>
          <p:cNvSpPr/>
          <p:nvPr/>
        </p:nvSpPr>
        <p:spPr>
          <a:xfrm>
            <a:off x="4572000" y="3429000"/>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9" name="TextBox 48"/>
          <p:cNvSpPr txBox="1"/>
          <p:nvPr/>
        </p:nvSpPr>
        <p:spPr>
          <a:xfrm>
            <a:off x="4500562" y="3500438"/>
            <a:ext cx="857256" cy="400110"/>
          </a:xfrm>
          <a:prstGeom prst="rect">
            <a:avLst/>
          </a:prstGeom>
          <a:noFill/>
        </p:spPr>
        <p:txBody>
          <a:bodyPr wrap="square" rtlCol="0">
            <a:spAutoFit/>
          </a:bodyPr>
          <a:lstStyle/>
          <a:p>
            <a:pPr algn="ctr" rtl="0"/>
            <a:r>
              <a:rPr lang="en-US" sz="2000" dirty="0" smtClean="0"/>
              <a:t>data</a:t>
            </a:r>
            <a:r>
              <a:rPr lang="en-US" sz="2000" baseline="-25000" dirty="0" smtClean="0"/>
              <a:t>10</a:t>
            </a:r>
            <a:endParaRPr lang="en-US" baseline="-25000" dirty="0"/>
          </a:p>
        </p:txBody>
      </p:sp>
      <p:cxnSp>
        <p:nvCxnSpPr>
          <p:cNvPr id="50" name="Curved Connector 8"/>
          <p:cNvCxnSpPr>
            <a:stCxn id="14" idx="1"/>
            <a:endCxn id="48" idx="7"/>
          </p:cNvCxnSpPr>
          <p:nvPr/>
        </p:nvCxnSpPr>
        <p:spPr>
          <a:xfrm rot="5400000">
            <a:off x="5370819" y="3086605"/>
            <a:ext cx="287547" cy="543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Curved Connector 8"/>
          <p:cNvCxnSpPr>
            <a:stCxn id="27" idx="1"/>
            <a:endCxn id="46" idx="1"/>
          </p:cNvCxnSpPr>
          <p:nvPr/>
        </p:nvCxnSpPr>
        <p:spPr>
          <a:xfrm rot="16200000" flipH="1">
            <a:off x="7343287" y="3086605"/>
            <a:ext cx="287547" cy="543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Curved Connector 8"/>
          <p:cNvCxnSpPr>
            <a:stCxn id="9" idx="3"/>
            <a:endCxn id="39" idx="1"/>
          </p:cNvCxnSpPr>
          <p:nvPr/>
        </p:nvCxnSpPr>
        <p:spPr>
          <a:xfrm flipV="1">
            <a:off x="3571868" y="4786322"/>
            <a:ext cx="388276" cy="110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Straight Connector 52"/>
          <p:cNvCxnSpPr>
            <a:stCxn id="22" idx="5"/>
            <a:endCxn id="54" idx="1"/>
          </p:cNvCxnSpPr>
          <p:nvPr/>
        </p:nvCxnSpPr>
        <p:spPr>
          <a:xfrm rot="16200000" flipH="1">
            <a:off x="1943587" y="2657974"/>
            <a:ext cx="399039" cy="1041984"/>
          </a:xfrm>
          <a:prstGeom prst="line">
            <a:avLst/>
          </a:prstGeom>
        </p:spPr>
        <p:style>
          <a:lnRef idx="1">
            <a:schemeClr val="dk1"/>
          </a:lnRef>
          <a:fillRef idx="0">
            <a:schemeClr val="dk1"/>
          </a:fillRef>
          <a:effectRef idx="0">
            <a:schemeClr val="dk1"/>
          </a:effectRef>
          <a:fontRef idx="minor">
            <a:schemeClr val="tx1"/>
          </a:fontRef>
        </p:style>
      </p:cxnSp>
      <p:sp>
        <p:nvSpPr>
          <p:cNvPr id="54" name="Oval 53"/>
          <p:cNvSpPr/>
          <p:nvPr/>
        </p:nvSpPr>
        <p:spPr>
          <a:xfrm>
            <a:off x="2643174" y="3357562"/>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58" name="TextBox 57"/>
          <p:cNvSpPr txBox="1"/>
          <p:nvPr/>
        </p:nvSpPr>
        <p:spPr>
          <a:xfrm>
            <a:off x="2571736" y="3429000"/>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59" name="Rectangle 58"/>
          <p:cNvSpPr/>
          <p:nvPr/>
        </p:nvSpPr>
        <p:spPr>
          <a:xfrm>
            <a:off x="5817532" y="4643446"/>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0" name="TextBox 59"/>
          <p:cNvSpPr txBox="1"/>
          <p:nvPr/>
        </p:nvSpPr>
        <p:spPr>
          <a:xfrm>
            <a:off x="5857884" y="4643446"/>
            <a:ext cx="1357322" cy="307777"/>
          </a:xfrm>
          <a:prstGeom prst="rect">
            <a:avLst/>
          </a:prstGeom>
          <a:noFill/>
        </p:spPr>
        <p:txBody>
          <a:bodyPr wrap="square" rtlCol="0">
            <a:spAutoFit/>
          </a:bodyPr>
          <a:lstStyle/>
          <a:p>
            <a:pPr algn="ctr" rtl="0"/>
            <a:r>
              <a:rPr lang="en-US" sz="1400" dirty="0" smtClean="0"/>
              <a:t>time point 11</a:t>
            </a:r>
            <a:endParaRPr lang="en-US" sz="1600" dirty="0"/>
          </a:p>
        </p:txBody>
      </p:sp>
      <p:cxnSp>
        <p:nvCxnSpPr>
          <p:cNvPr id="61" name="Curved Connector 8"/>
          <p:cNvCxnSpPr>
            <a:endCxn id="59" idx="1"/>
          </p:cNvCxnSpPr>
          <p:nvPr/>
        </p:nvCxnSpPr>
        <p:spPr>
          <a:xfrm flipV="1">
            <a:off x="5357818" y="4786322"/>
            <a:ext cx="459714" cy="110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5" name="TextBox 54"/>
          <p:cNvSpPr txBox="1"/>
          <p:nvPr/>
        </p:nvSpPr>
        <p:spPr>
          <a:xfrm>
            <a:off x="1357290" y="2571744"/>
            <a:ext cx="426720" cy="369332"/>
          </a:xfrm>
          <a:prstGeom prst="rect">
            <a:avLst/>
          </a:prstGeom>
          <a:noFill/>
        </p:spPr>
        <p:txBody>
          <a:bodyPr wrap="none" rtlCol="0">
            <a:spAutoFit/>
          </a:bodyPr>
          <a:lstStyle/>
          <a:p>
            <a:pPr algn="l" rtl="0"/>
            <a:r>
              <a:rPr lang="en-US" dirty="0" smtClean="0"/>
              <a:t>T1</a:t>
            </a:r>
            <a:endParaRPr lang="en-US" dirty="0"/>
          </a:p>
        </p:txBody>
      </p:sp>
      <p:sp>
        <p:nvSpPr>
          <p:cNvPr id="56" name="TextBox 55"/>
          <p:cNvSpPr txBox="1"/>
          <p:nvPr/>
        </p:nvSpPr>
        <p:spPr>
          <a:xfrm>
            <a:off x="1785918" y="2571744"/>
            <a:ext cx="455574" cy="369332"/>
          </a:xfrm>
          <a:prstGeom prst="rect">
            <a:avLst/>
          </a:prstGeom>
          <a:noFill/>
        </p:spPr>
        <p:txBody>
          <a:bodyPr wrap="none" rtlCol="0">
            <a:spAutoFit/>
          </a:bodyPr>
          <a:lstStyle/>
          <a:p>
            <a:pPr algn="l" rtl="0"/>
            <a:r>
              <a:rPr lang="en-US" dirty="0" smtClean="0"/>
              <a:t>T2</a:t>
            </a:r>
            <a:endParaRPr lang="en-US" dirty="0"/>
          </a:p>
        </p:txBody>
      </p:sp>
      <p:sp>
        <p:nvSpPr>
          <p:cNvPr id="57" name="TextBox 56"/>
          <p:cNvSpPr txBox="1"/>
          <p:nvPr/>
        </p:nvSpPr>
        <p:spPr>
          <a:xfrm>
            <a:off x="1142976" y="5357826"/>
            <a:ext cx="426720" cy="369332"/>
          </a:xfrm>
          <a:prstGeom prst="rect">
            <a:avLst/>
          </a:prstGeom>
          <a:noFill/>
        </p:spPr>
        <p:txBody>
          <a:bodyPr wrap="none" rtlCol="0">
            <a:spAutoFit/>
          </a:bodyPr>
          <a:lstStyle/>
          <a:p>
            <a:pPr algn="l" rtl="0"/>
            <a:r>
              <a:rPr lang="en-US" dirty="0" smtClean="0"/>
              <a:t>T1</a:t>
            </a:r>
            <a:endParaRPr lang="en-US" dirty="0"/>
          </a:p>
        </p:txBody>
      </p:sp>
      <p:sp>
        <p:nvSpPr>
          <p:cNvPr id="62" name="Content Placeholder 4"/>
          <p:cNvSpPr>
            <a:spLocks noGrp="1"/>
          </p:cNvSpPr>
          <p:nvPr>
            <p:ph sz="quarter" idx="1"/>
          </p:nvPr>
        </p:nvSpPr>
        <p:spPr>
          <a:xfrm>
            <a:off x="285720" y="1571612"/>
            <a:ext cx="8503920" cy="928694"/>
          </a:xfrm>
          <a:ln>
            <a:solidFill>
              <a:schemeClr val="tx1"/>
            </a:solidFill>
          </a:ln>
        </p:spPr>
        <p:txBody>
          <a:bodyPr>
            <a:normAutofit fontScale="85000" lnSpcReduction="10000"/>
          </a:bodyPr>
          <a:lstStyle/>
          <a:p>
            <a:r>
              <a:rPr lang="en-US" dirty="0" smtClean="0"/>
              <a:t>Old versions are kept as long as they have potential readers</a:t>
            </a:r>
          </a:p>
          <a:p>
            <a:pPr lvl="1"/>
            <a:r>
              <a:rPr lang="en-US" dirty="0" smtClean="0"/>
              <a:t>after that they are garbage collected automatically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linds(horizontal)">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par>
                                <p:cTn id="13" presetID="3" presetClass="exit" presetSubtype="10" fill="hold" nodeType="withEffect">
                                  <p:stCondLst>
                                    <p:cond delay="0"/>
                                  </p:stCondLst>
                                  <p:childTnLst>
                                    <p:animEffect transition="out" filter="blinds(horizontal)">
                                      <p:cBhvr>
                                        <p:cTn id="14" dur="500"/>
                                        <p:tgtEl>
                                          <p:spTgt spid="13"/>
                                        </p:tgtEl>
                                      </p:cBhvr>
                                    </p:animEffect>
                                    <p:set>
                                      <p:cBhvr>
                                        <p:cTn id="15" dur="1" fill="hold">
                                          <p:stCondLst>
                                            <p:cond delay="499"/>
                                          </p:stCondLst>
                                        </p:cTn>
                                        <p:tgtEl>
                                          <p:spTgt spid="13"/>
                                        </p:tgtEl>
                                        <p:attrNameLst>
                                          <p:attrName>style.visibility</p:attrName>
                                        </p:attrNameLst>
                                      </p:cBhvr>
                                      <p:to>
                                        <p:strVal val="hidden"/>
                                      </p:to>
                                    </p:set>
                                  </p:childTnLst>
                                </p:cTn>
                              </p:par>
                              <p:par>
                                <p:cTn id="16" presetID="3" presetClass="exit" presetSubtype="10" fill="hold" grpId="0" nodeType="withEffect">
                                  <p:stCondLst>
                                    <p:cond delay="0"/>
                                  </p:stCondLst>
                                  <p:childTnLst>
                                    <p:animEffect transition="out" filter="blinds(horizontal)">
                                      <p:cBhvr>
                                        <p:cTn id="17" dur="500"/>
                                        <p:tgtEl>
                                          <p:spTgt spid="57"/>
                                        </p:tgtEl>
                                      </p:cBhvr>
                                    </p:animEffect>
                                    <p:set>
                                      <p:cBhvr>
                                        <p:cTn id="18" dur="1" fill="hold">
                                          <p:stCondLst>
                                            <p:cond delay="499"/>
                                          </p:stCondLst>
                                        </p:cTn>
                                        <p:tgtEl>
                                          <p:spTgt spid="5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 presetClass="exit" presetSubtype="10" fill="hold" grpId="0" nodeType="clickEffect">
                                  <p:stCondLst>
                                    <p:cond delay="0"/>
                                  </p:stCondLst>
                                  <p:childTnLst>
                                    <p:animEffect transition="out" filter="blinds(horizontal)">
                                      <p:cBhvr>
                                        <p:cTn id="22" dur="500"/>
                                        <p:tgtEl>
                                          <p:spTgt spid="9"/>
                                        </p:tgtEl>
                                      </p:cBhvr>
                                    </p:animEffect>
                                    <p:set>
                                      <p:cBhvr>
                                        <p:cTn id="23" dur="1" fill="hold">
                                          <p:stCondLst>
                                            <p:cond delay="499"/>
                                          </p:stCondLst>
                                        </p:cTn>
                                        <p:tgtEl>
                                          <p:spTgt spid="9"/>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8"/>
                                        </p:tgtEl>
                                      </p:cBhvr>
                                    </p:animEffect>
                                    <p:set>
                                      <p:cBhvr>
                                        <p:cTn id="26" dur="1" fill="hold">
                                          <p:stCondLst>
                                            <p:cond delay="499"/>
                                          </p:stCondLst>
                                        </p:cTn>
                                        <p:tgtEl>
                                          <p:spTgt spid="8"/>
                                        </p:tgtEl>
                                        <p:attrNameLst>
                                          <p:attrName>style.visibility</p:attrName>
                                        </p:attrNameLst>
                                      </p:cBhvr>
                                      <p:to>
                                        <p:strVal val="hidden"/>
                                      </p:to>
                                    </p:set>
                                  </p:childTnLst>
                                </p:cTn>
                              </p:par>
                              <p:par>
                                <p:cTn id="27" presetID="3" presetClass="exit" presetSubtype="10" fill="hold" nodeType="withEffect">
                                  <p:stCondLst>
                                    <p:cond delay="0"/>
                                  </p:stCondLst>
                                  <p:childTnLst>
                                    <p:animEffect transition="out" filter="blinds(horizontal)">
                                      <p:cBhvr>
                                        <p:cTn id="28" dur="500"/>
                                        <p:tgtEl>
                                          <p:spTgt spid="52"/>
                                        </p:tgtEl>
                                      </p:cBhvr>
                                    </p:animEffect>
                                    <p:set>
                                      <p:cBhvr>
                                        <p:cTn id="29" dur="1" fill="hold">
                                          <p:stCondLst>
                                            <p:cond delay="499"/>
                                          </p:stCondLst>
                                        </p:cTn>
                                        <p:tgtEl>
                                          <p:spTgt spid="52"/>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3" presetClass="exit" presetSubtype="10" fill="hold" grpId="0" nodeType="clickEffect">
                                  <p:stCondLst>
                                    <p:cond delay="0"/>
                                  </p:stCondLst>
                                  <p:childTnLst>
                                    <p:animEffect transition="out" filter="blinds(horizontal)">
                                      <p:cBhvr>
                                        <p:cTn id="33" dur="500"/>
                                        <p:tgtEl>
                                          <p:spTgt spid="40"/>
                                        </p:tgtEl>
                                      </p:cBhvr>
                                    </p:animEffect>
                                    <p:set>
                                      <p:cBhvr>
                                        <p:cTn id="34" dur="1" fill="hold">
                                          <p:stCondLst>
                                            <p:cond delay="499"/>
                                          </p:stCondLst>
                                        </p:cTn>
                                        <p:tgtEl>
                                          <p:spTgt spid="40"/>
                                        </p:tgtEl>
                                        <p:attrNameLst>
                                          <p:attrName>style.visibility</p:attrName>
                                        </p:attrNameLst>
                                      </p:cBhvr>
                                      <p:to>
                                        <p:strVal val="hidden"/>
                                      </p:to>
                                    </p:set>
                                  </p:childTnLst>
                                </p:cTn>
                              </p:par>
                              <p:par>
                                <p:cTn id="35" presetID="3" presetClass="exit" presetSubtype="10" fill="hold" grpId="0" nodeType="withEffect">
                                  <p:stCondLst>
                                    <p:cond delay="0"/>
                                  </p:stCondLst>
                                  <p:childTnLst>
                                    <p:animEffect transition="out" filter="blinds(horizontal)">
                                      <p:cBhvr>
                                        <p:cTn id="36" dur="500"/>
                                        <p:tgtEl>
                                          <p:spTgt spid="39"/>
                                        </p:tgtEl>
                                      </p:cBhvr>
                                    </p:animEffect>
                                    <p:set>
                                      <p:cBhvr>
                                        <p:cTn id="37" dur="1" fill="hold">
                                          <p:stCondLst>
                                            <p:cond delay="499"/>
                                          </p:stCondLst>
                                        </p:cTn>
                                        <p:tgtEl>
                                          <p:spTgt spid="39"/>
                                        </p:tgtEl>
                                        <p:attrNameLst>
                                          <p:attrName>style.visibility</p:attrName>
                                        </p:attrNameLst>
                                      </p:cBhvr>
                                      <p:to>
                                        <p:strVal val="hidden"/>
                                      </p:to>
                                    </p:set>
                                  </p:childTnLst>
                                </p:cTn>
                              </p:par>
                              <p:par>
                                <p:cTn id="38" presetID="3" presetClass="exit" presetSubtype="10" fill="hold" nodeType="withEffect">
                                  <p:stCondLst>
                                    <p:cond delay="0"/>
                                  </p:stCondLst>
                                  <p:childTnLst>
                                    <p:animEffect transition="out" filter="blinds(horizontal)">
                                      <p:cBhvr>
                                        <p:cTn id="39" dur="500"/>
                                        <p:tgtEl>
                                          <p:spTgt spid="42"/>
                                        </p:tgtEl>
                                      </p:cBhvr>
                                    </p:animEffect>
                                    <p:set>
                                      <p:cBhvr>
                                        <p:cTn id="40" dur="1" fill="hold">
                                          <p:stCondLst>
                                            <p:cond delay="499"/>
                                          </p:stCondLst>
                                        </p:cTn>
                                        <p:tgtEl>
                                          <p:spTgt spid="42"/>
                                        </p:tgtEl>
                                        <p:attrNameLst>
                                          <p:attrName>style.visibility</p:attrName>
                                        </p:attrNameLst>
                                      </p:cBhvr>
                                      <p:to>
                                        <p:strVal val="hidden"/>
                                      </p:to>
                                    </p:set>
                                  </p:childTnLst>
                                </p:cTn>
                              </p:par>
                              <p:par>
                                <p:cTn id="41" presetID="3" presetClass="exit" presetSubtype="10" fill="hold" nodeType="withEffect">
                                  <p:stCondLst>
                                    <p:cond delay="0"/>
                                  </p:stCondLst>
                                  <p:childTnLst>
                                    <p:animEffect transition="out" filter="blinds(horizontal)">
                                      <p:cBhvr>
                                        <p:cTn id="42" dur="500"/>
                                        <p:tgtEl>
                                          <p:spTgt spid="43"/>
                                        </p:tgtEl>
                                      </p:cBhvr>
                                    </p:animEffect>
                                    <p:set>
                                      <p:cBhvr>
                                        <p:cTn id="43" dur="1" fill="hold">
                                          <p:stCondLst>
                                            <p:cond delay="499"/>
                                          </p:stCondLst>
                                        </p:cTn>
                                        <p:tgtEl>
                                          <p:spTgt spid="43"/>
                                        </p:tgtEl>
                                        <p:attrNameLst>
                                          <p:attrName>style.visibility</p:attrName>
                                        </p:attrNameLst>
                                      </p:cBhvr>
                                      <p:to>
                                        <p:strVal val="hidden"/>
                                      </p:to>
                                    </p:set>
                                  </p:childTnLst>
                                </p:cTn>
                              </p:par>
                              <p:par>
                                <p:cTn id="44" presetID="3" presetClass="exit" presetSubtype="10" fill="hold" nodeType="withEffect">
                                  <p:stCondLst>
                                    <p:cond delay="0"/>
                                  </p:stCondLst>
                                  <p:childTnLst>
                                    <p:animEffect transition="out" filter="blinds(horizontal)">
                                      <p:cBhvr>
                                        <p:cTn id="45" dur="500"/>
                                        <p:tgtEl>
                                          <p:spTgt spid="61"/>
                                        </p:tgtEl>
                                      </p:cBhvr>
                                    </p:animEffect>
                                    <p:set>
                                      <p:cBhvr>
                                        <p:cTn id="46" dur="1" fill="hold">
                                          <p:stCondLst>
                                            <p:cond delay="499"/>
                                          </p:stCondLst>
                                        </p:cTn>
                                        <p:tgtEl>
                                          <p:spTgt spid="61"/>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 presetClass="exit" presetSubtype="10" fill="hold" grpId="0" nodeType="clickEffect">
                                  <p:stCondLst>
                                    <p:cond delay="0"/>
                                  </p:stCondLst>
                                  <p:childTnLst>
                                    <p:animEffect transition="out" filter="blinds(horizontal)">
                                      <p:cBhvr>
                                        <p:cTn id="50" dur="500"/>
                                        <p:tgtEl>
                                          <p:spTgt spid="18"/>
                                        </p:tgtEl>
                                      </p:cBhvr>
                                    </p:animEffect>
                                    <p:set>
                                      <p:cBhvr>
                                        <p:cTn id="51" dur="1" fill="hold">
                                          <p:stCondLst>
                                            <p:cond delay="499"/>
                                          </p:stCondLst>
                                        </p:cTn>
                                        <p:tgtEl>
                                          <p:spTgt spid="18"/>
                                        </p:tgtEl>
                                        <p:attrNameLst>
                                          <p:attrName>style.visibility</p:attrName>
                                        </p:attrNameLst>
                                      </p:cBhvr>
                                      <p:to>
                                        <p:strVal val="hidden"/>
                                      </p:to>
                                    </p:set>
                                  </p:childTnLst>
                                </p:cTn>
                              </p:par>
                              <p:par>
                                <p:cTn id="52" presetID="3" presetClass="exit" presetSubtype="10" fill="hold" grpId="0" nodeType="withEffect">
                                  <p:stCondLst>
                                    <p:cond delay="0"/>
                                  </p:stCondLst>
                                  <p:childTnLst>
                                    <p:animEffect transition="out" filter="blinds(horizontal)">
                                      <p:cBhvr>
                                        <p:cTn id="53" dur="500"/>
                                        <p:tgtEl>
                                          <p:spTgt spid="17"/>
                                        </p:tgtEl>
                                      </p:cBhvr>
                                    </p:animEffect>
                                    <p:set>
                                      <p:cBhvr>
                                        <p:cTn id="54" dur="1" fill="hold">
                                          <p:stCondLst>
                                            <p:cond delay="499"/>
                                          </p:stCondLst>
                                        </p:cTn>
                                        <p:tgtEl>
                                          <p:spTgt spid="17"/>
                                        </p:tgtEl>
                                        <p:attrNameLst>
                                          <p:attrName>style.visibility</p:attrName>
                                        </p:attrNameLst>
                                      </p:cBhvr>
                                      <p:to>
                                        <p:strVal val="hidden"/>
                                      </p:to>
                                    </p:set>
                                  </p:childTnLst>
                                </p:cTn>
                              </p:par>
                              <p:par>
                                <p:cTn id="55" presetID="3" presetClass="exit" presetSubtype="10" fill="hold" grpId="0" nodeType="withEffect">
                                  <p:stCondLst>
                                    <p:cond delay="0"/>
                                  </p:stCondLst>
                                  <p:childTnLst>
                                    <p:animEffect transition="out" filter="blinds(horizontal)">
                                      <p:cBhvr>
                                        <p:cTn id="56" dur="500"/>
                                        <p:tgtEl>
                                          <p:spTgt spid="31"/>
                                        </p:tgtEl>
                                      </p:cBhvr>
                                    </p:animEffect>
                                    <p:set>
                                      <p:cBhvr>
                                        <p:cTn id="57" dur="1" fill="hold">
                                          <p:stCondLst>
                                            <p:cond delay="499"/>
                                          </p:stCondLst>
                                        </p:cTn>
                                        <p:tgtEl>
                                          <p:spTgt spid="31"/>
                                        </p:tgtEl>
                                        <p:attrNameLst>
                                          <p:attrName>style.visibility</p:attrName>
                                        </p:attrNameLst>
                                      </p:cBhvr>
                                      <p:to>
                                        <p:strVal val="hidden"/>
                                      </p:to>
                                    </p:set>
                                  </p:childTnLst>
                                </p:cTn>
                              </p:par>
                              <p:par>
                                <p:cTn id="58" presetID="3" presetClass="exit" presetSubtype="10" fill="hold" grpId="0" nodeType="withEffect">
                                  <p:stCondLst>
                                    <p:cond delay="0"/>
                                  </p:stCondLst>
                                  <p:childTnLst>
                                    <p:animEffect transition="out" filter="blinds(horizontal)">
                                      <p:cBhvr>
                                        <p:cTn id="59" dur="500"/>
                                        <p:tgtEl>
                                          <p:spTgt spid="30"/>
                                        </p:tgtEl>
                                      </p:cBhvr>
                                    </p:animEffect>
                                    <p:set>
                                      <p:cBhvr>
                                        <p:cTn id="60"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animBg="1"/>
      <p:bldP spid="17" grpId="0" animBg="1"/>
      <p:bldP spid="18" grpId="0"/>
      <p:bldP spid="30" grpId="0" animBg="1"/>
      <p:bldP spid="31" grpId="0"/>
      <p:bldP spid="39" grpId="0" animBg="1"/>
      <p:bldP spid="40" grpId="0"/>
      <p:bldP spid="58" grpId="0"/>
      <p:bldP spid="5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“Unready” time points issue</a:t>
            </a:r>
            <a:endParaRPr lang="en-US" dirty="0"/>
          </a:p>
        </p:txBody>
      </p:sp>
      <p:sp>
        <p:nvSpPr>
          <p:cNvPr id="3" name="Footer Placeholder 2"/>
          <p:cNvSpPr>
            <a:spLocks noGrp="1"/>
          </p:cNvSpPr>
          <p:nvPr>
            <p:ph type="ftr" sz="quarter" idx="11"/>
          </p:nvPr>
        </p:nvSpPr>
        <p:spPr/>
        <p:txBody>
          <a:bodyPr/>
          <a:lstStyle/>
          <a:p>
            <a:r>
              <a:rPr lang="en-US" dirty="0" smtClean="0"/>
              <a:t>TRANSACT 2010</a:t>
            </a:r>
            <a:endParaRPr lang="he-IL" dirty="0"/>
          </a:p>
        </p:txBody>
      </p:sp>
      <p:sp>
        <p:nvSpPr>
          <p:cNvPr id="4" name="Slide Number Placeholder 3"/>
          <p:cNvSpPr>
            <a:spLocks noGrp="1"/>
          </p:cNvSpPr>
          <p:nvPr>
            <p:ph type="sldNum" sz="quarter" idx="12"/>
          </p:nvPr>
        </p:nvSpPr>
        <p:spPr/>
        <p:txBody>
          <a:bodyPr/>
          <a:lstStyle/>
          <a:p>
            <a:fld id="{DAF22AC9-109E-4E4D-92F9-530E51D9A3A2}" type="slidenum">
              <a:rPr lang="he-IL" smtClean="0"/>
              <a:pPr/>
              <a:t>15</a:t>
            </a:fld>
            <a:endParaRPr lang="he-IL"/>
          </a:p>
        </p:txBody>
      </p:sp>
      <p:sp>
        <p:nvSpPr>
          <p:cNvPr id="5" name="Content Placeholder 4"/>
          <p:cNvSpPr>
            <a:spLocks noGrp="1"/>
          </p:cNvSpPr>
          <p:nvPr>
            <p:ph sz="quarter" idx="1"/>
          </p:nvPr>
        </p:nvSpPr>
        <p:spPr>
          <a:xfrm>
            <a:off x="301752" y="1527048"/>
            <a:ext cx="8503920" cy="5045224"/>
          </a:xfrm>
        </p:spPr>
        <p:txBody>
          <a:bodyPr>
            <a:normAutofit fontScale="85000" lnSpcReduction="20000"/>
          </a:bodyPr>
          <a:lstStyle/>
          <a:p>
            <a:r>
              <a:rPr lang="en-US" dirty="0" smtClean="0"/>
              <a:t>Committing transaction:</a:t>
            </a:r>
          </a:p>
          <a:p>
            <a:pPr lvl="1"/>
            <a:r>
              <a:rPr lang="en-US" dirty="0" smtClean="0"/>
              <a:t>first inserts the new time point</a:t>
            </a:r>
          </a:p>
          <a:p>
            <a:pPr lvl="1"/>
            <a:r>
              <a:rPr lang="en-US" dirty="0" smtClean="0"/>
              <a:t>then updates the write-set</a:t>
            </a:r>
          </a:p>
          <a:p>
            <a:r>
              <a:rPr lang="en-US" dirty="0" smtClean="0"/>
              <a:t>Potential problem:</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similar problem is the reason for using locks + double checking in TL2 (each read is pre- and post-validated)</a:t>
            </a:r>
          </a:p>
          <a:p>
            <a:endParaRPr lang="en-US" dirty="0" smtClean="0"/>
          </a:p>
        </p:txBody>
      </p:sp>
      <p:sp>
        <p:nvSpPr>
          <p:cNvPr id="6" name="Diamond 5"/>
          <p:cNvSpPr/>
          <p:nvPr/>
        </p:nvSpPr>
        <p:spPr>
          <a:xfrm>
            <a:off x="1031186" y="3786190"/>
            <a:ext cx="500066" cy="571504"/>
          </a:xfrm>
          <a:prstGeom prst="diamond">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857224" y="3429000"/>
            <a:ext cx="882357" cy="338554"/>
          </a:xfrm>
          <a:prstGeom prst="rect">
            <a:avLst/>
          </a:prstGeom>
          <a:noFill/>
        </p:spPr>
        <p:txBody>
          <a:bodyPr wrap="none" rtlCol="0">
            <a:spAutoFit/>
          </a:bodyPr>
          <a:lstStyle/>
          <a:p>
            <a:pPr algn="ctr" rtl="0"/>
            <a:r>
              <a:rPr lang="en-US" sz="1600" dirty="0" err="1" smtClean="0"/>
              <a:t>curPoint</a:t>
            </a:r>
            <a:endParaRPr lang="en-US" dirty="0"/>
          </a:p>
        </p:txBody>
      </p:sp>
      <p:sp>
        <p:nvSpPr>
          <p:cNvPr id="8" name="Rectangle 7"/>
          <p:cNvSpPr/>
          <p:nvPr/>
        </p:nvSpPr>
        <p:spPr>
          <a:xfrm>
            <a:off x="2102756" y="3929066"/>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2143108" y="3929066"/>
            <a:ext cx="1357322" cy="307777"/>
          </a:xfrm>
          <a:prstGeom prst="rect">
            <a:avLst/>
          </a:prstGeom>
          <a:noFill/>
        </p:spPr>
        <p:txBody>
          <a:bodyPr wrap="square" rtlCol="0">
            <a:spAutoFit/>
          </a:bodyPr>
          <a:lstStyle/>
          <a:p>
            <a:pPr algn="ctr" rtl="0"/>
            <a:r>
              <a:rPr lang="en-US" sz="1400" dirty="0" smtClean="0"/>
              <a:t>time point 9</a:t>
            </a:r>
            <a:endParaRPr lang="en-US" sz="1600" dirty="0"/>
          </a:p>
        </p:txBody>
      </p:sp>
      <p:cxnSp>
        <p:nvCxnSpPr>
          <p:cNvPr id="10" name="Curved Connector 8"/>
          <p:cNvCxnSpPr>
            <a:stCxn id="6" idx="3"/>
            <a:endCxn id="8" idx="1"/>
          </p:cNvCxnSpPr>
          <p:nvPr/>
        </p:nvCxnSpPr>
        <p:spPr>
          <a:xfrm>
            <a:off x="1531252" y="4071942"/>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 name="Oval 10"/>
          <p:cNvSpPr/>
          <p:nvPr/>
        </p:nvSpPr>
        <p:spPr>
          <a:xfrm>
            <a:off x="3214678" y="4786322"/>
            <a:ext cx="714380" cy="428628"/>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TextBox 11"/>
          <p:cNvSpPr txBox="1"/>
          <p:nvPr/>
        </p:nvSpPr>
        <p:spPr>
          <a:xfrm>
            <a:off x="3331446" y="4429132"/>
            <a:ext cx="486031" cy="400110"/>
          </a:xfrm>
          <a:prstGeom prst="rect">
            <a:avLst/>
          </a:prstGeom>
          <a:noFill/>
        </p:spPr>
        <p:txBody>
          <a:bodyPr wrap="none" rtlCol="0">
            <a:spAutoFit/>
          </a:bodyPr>
          <a:lstStyle/>
          <a:p>
            <a:pPr algn="ctr" rtl="0"/>
            <a:r>
              <a:rPr lang="en-US" sz="2000" dirty="0" smtClean="0"/>
              <a:t>T2</a:t>
            </a:r>
            <a:endParaRPr lang="en-US" baseline="-25000" dirty="0"/>
          </a:p>
        </p:txBody>
      </p:sp>
      <p:cxnSp>
        <p:nvCxnSpPr>
          <p:cNvPr id="13" name="Straight Arrow Connector 12"/>
          <p:cNvCxnSpPr>
            <a:stCxn id="11" idx="7"/>
            <a:endCxn id="37" idx="2"/>
          </p:cNvCxnSpPr>
          <p:nvPr/>
        </p:nvCxnSpPr>
        <p:spPr>
          <a:xfrm rot="5400000" flipH="1" flipV="1">
            <a:off x="3888854" y="4150404"/>
            <a:ext cx="634275" cy="7631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Snip Single Corner Rectangle 13"/>
          <p:cNvSpPr/>
          <p:nvPr/>
        </p:nvSpPr>
        <p:spPr>
          <a:xfrm>
            <a:off x="5286380" y="2214554"/>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TextBox 14"/>
          <p:cNvSpPr txBox="1"/>
          <p:nvPr/>
        </p:nvSpPr>
        <p:spPr>
          <a:xfrm>
            <a:off x="5357818" y="2285992"/>
            <a:ext cx="750141" cy="338554"/>
          </a:xfrm>
          <a:prstGeom prst="rect">
            <a:avLst/>
          </a:prstGeom>
          <a:noFill/>
        </p:spPr>
        <p:txBody>
          <a:bodyPr wrap="none" rtlCol="0">
            <a:spAutoFit/>
          </a:bodyPr>
          <a:lstStyle/>
          <a:p>
            <a:pPr algn="ctr" rtl="0"/>
            <a:r>
              <a:rPr lang="en-US" sz="1600" dirty="0" err="1" smtClean="0"/>
              <a:t>ver</a:t>
            </a:r>
            <a:r>
              <a:rPr lang="en-US" sz="1600" dirty="0" smtClean="0"/>
              <a:t> = 5</a:t>
            </a:r>
            <a:endParaRPr lang="en-US" dirty="0"/>
          </a:p>
        </p:txBody>
      </p:sp>
      <p:sp>
        <p:nvSpPr>
          <p:cNvPr id="16" name="TextBox 15"/>
          <p:cNvSpPr txBox="1"/>
          <p:nvPr/>
        </p:nvSpPr>
        <p:spPr>
          <a:xfrm>
            <a:off x="5469608" y="1857364"/>
            <a:ext cx="405881" cy="400110"/>
          </a:xfrm>
          <a:prstGeom prst="rect">
            <a:avLst/>
          </a:prstGeom>
          <a:noFill/>
        </p:spPr>
        <p:txBody>
          <a:bodyPr wrap="none" rtlCol="0">
            <a:spAutoFit/>
          </a:bodyPr>
          <a:lstStyle/>
          <a:p>
            <a:pPr algn="ctr" rtl="0"/>
            <a:r>
              <a:rPr lang="en-US" sz="2000" dirty="0" smtClean="0"/>
              <a:t>o</a:t>
            </a:r>
            <a:r>
              <a:rPr lang="en-US" sz="2000" baseline="-25000" dirty="0" smtClean="0"/>
              <a:t>1</a:t>
            </a:r>
            <a:endParaRPr lang="en-US" dirty="0"/>
          </a:p>
        </p:txBody>
      </p:sp>
      <p:sp>
        <p:nvSpPr>
          <p:cNvPr id="17" name="Oval 16"/>
          <p:cNvSpPr/>
          <p:nvPr/>
        </p:nvSpPr>
        <p:spPr>
          <a:xfrm>
            <a:off x="5326732" y="285749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p:cNvSpPr txBox="1"/>
          <p:nvPr/>
        </p:nvSpPr>
        <p:spPr>
          <a:xfrm>
            <a:off x="5326732" y="2928934"/>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cxnSp>
        <p:nvCxnSpPr>
          <p:cNvPr id="19" name="Curved Connector 8"/>
          <p:cNvCxnSpPr>
            <a:stCxn id="14" idx="1"/>
            <a:endCxn id="17" idx="0"/>
          </p:cNvCxnSpPr>
          <p:nvPr/>
        </p:nvCxnSpPr>
        <p:spPr>
          <a:xfrm rot="16200000" flipH="1">
            <a:off x="5610167" y="2748022"/>
            <a:ext cx="214314" cy="46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Snip Single Corner Rectangle 25"/>
          <p:cNvSpPr/>
          <p:nvPr/>
        </p:nvSpPr>
        <p:spPr>
          <a:xfrm>
            <a:off x="6715140" y="2214554"/>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7" name="TextBox 26"/>
          <p:cNvSpPr txBox="1"/>
          <p:nvPr/>
        </p:nvSpPr>
        <p:spPr>
          <a:xfrm>
            <a:off x="6786578" y="2285992"/>
            <a:ext cx="750141" cy="338554"/>
          </a:xfrm>
          <a:prstGeom prst="rect">
            <a:avLst/>
          </a:prstGeom>
          <a:noFill/>
        </p:spPr>
        <p:txBody>
          <a:bodyPr wrap="none" rtlCol="0">
            <a:spAutoFit/>
          </a:bodyPr>
          <a:lstStyle/>
          <a:p>
            <a:pPr algn="ctr" rtl="0"/>
            <a:r>
              <a:rPr lang="en-US" sz="1600" dirty="0" err="1" smtClean="0"/>
              <a:t>ver</a:t>
            </a:r>
            <a:r>
              <a:rPr lang="en-US" sz="1600" dirty="0" smtClean="0"/>
              <a:t> = 5</a:t>
            </a:r>
            <a:endParaRPr lang="en-US" dirty="0"/>
          </a:p>
        </p:txBody>
      </p:sp>
      <p:sp>
        <p:nvSpPr>
          <p:cNvPr id="28" name="TextBox 27"/>
          <p:cNvSpPr txBox="1"/>
          <p:nvPr/>
        </p:nvSpPr>
        <p:spPr>
          <a:xfrm>
            <a:off x="6891956" y="1857364"/>
            <a:ext cx="418705" cy="400110"/>
          </a:xfrm>
          <a:prstGeom prst="rect">
            <a:avLst/>
          </a:prstGeom>
          <a:noFill/>
        </p:spPr>
        <p:txBody>
          <a:bodyPr wrap="none" rtlCol="0">
            <a:spAutoFit/>
          </a:bodyPr>
          <a:lstStyle/>
          <a:p>
            <a:pPr algn="ctr" rtl="0"/>
            <a:r>
              <a:rPr lang="en-US" sz="2000" dirty="0" smtClean="0"/>
              <a:t>o</a:t>
            </a:r>
            <a:r>
              <a:rPr lang="en-US" sz="2000" baseline="-25000" dirty="0" smtClean="0"/>
              <a:t>2</a:t>
            </a:r>
            <a:endParaRPr lang="en-US" dirty="0"/>
          </a:p>
        </p:txBody>
      </p:sp>
      <p:sp>
        <p:nvSpPr>
          <p:cNvPr id="29" name="Oval 28"/>
          <p:cNvSpPr/>
          <p:nvPr/>
        </p:nvSpPr>
        <p:spPr>
          <a:xfrm>
            <a:off x="6755492" y="285749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0" name="TextBox 29"/>
          <p:cNvSpPr txBox="1"/>
          <p:nvPr/>
        </p:nvSpPr>
        <p:spPr>
          <a:xfrm>
            <a:off x="6755492" y="2928934"/>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cxnSp>
        <p:nvCxnSpPr>
          <p:cNvPr id="31" name="Curved Connector 8"/>
          <p:cNvCxnSpPr>
            <a:stCxn id="26" idx="1"/>
            <a:endCxn id="29" idx="0"/>
          </p:cNvCxnSpPr>
          <p:nvPr/>
        </p:nvCxnSpPr>
        <p:spPr>
          <a:xfrm rot="16200000" flipH="1">
            <a:off x="7038927" y="2748022"/>
            <a:ext cx="214314" cy="46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7" name="Rectangle 36"/>
          <p:cNvSpPr/>
          <p:nvPr/>
        </p:nvSpPr>
        <p:spPr>
          <a:xfrm>
            <a:off x="3888706" y="3929066"/>
            <a:ext cx="139767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TextBox 37"/>
          <p:cNvSpPr txBox="1"/>
          <p:nvPr/>
        </p:nvSpPr>
        <p:spPr>
          <a:xfrm>
            <a:off x="3929058" y="3929066"/>
            <a:ext cx="1357322" cy="307777"/>
          </a:xfrm>
          <a:prstGeom prst="rect">
            <a:avLst/>
          </a:prstGeom>
          <a:noFill/>
        </p:spPr>
        <p:txBody>
          <a:bodyPr wrap="square" rtlCol="0">
            <a:spAutoFit/>
          </a:bodyPr>
          <a:lstStyle/>
          <a:p>
            <a:pPr algn="ctr" rtl="0"/>
            <a:r>
              <a:rPr lang="en-US" sz="1400" dirty="0" smtClean="0"/>
              <a:t>time point 10</a:t>
            </a:r>
            <a:endParaRPr lang="en-US" sz="1600" dirty="0"/>
          </a:p>
        </p:txBody>
      </p:sp>
      <p:sp>
        <p:nvSpPr>
          <p:cNvPr id="39" name="Freeform 38"/>
          <p:cNvSpPr/>
          <p:nvPr/>
        </p:nvSpPr>
        <p:spPr>
          <a:xfrm>
            <a:off x="1500166" y="3571876"/>
            <a:ext cx="2428892" cy="500066"/>
          </a:xfrm>
          <a:custGeom>
            <a:avLst/>
            <a:gdLst>
              <a:gd name="connsiteX0" fmla="*/ 0 w 2506436"/>
              <a:gd name="connsiteY0" fmla="*/ 719818 h 719818"/>
              <a:gd name="connsiteX1" fmla="*/ 1265465 w 2506436"/>
              <a:gd name="connsiteY1" fmla="*/ 1361 h 719818"/>
              <a:gd name="connsiteX2" fmla="*/ 2506436 w 2506436"/>
              <a:gd name="connsiteY2" fmla="*/ 711654 h 719818"/>
            </a:gdLst>
            <a:ahLst/>
            <a:cxnLst>
              <a:cxn ang="0">
                <a:pos x="connsiteX0" y="connsiteY0"/>
              </a:cxn>
              <a:cxn ang="0">
                <a:pos x="connsiteX1" y="connsiteY1"/>
              </a:cxn>
              <a:cxn ang="0">
                <a:pos x="connsiteX2" y="connsiteY2"/>
              </a:cxn>
            </a:cxnLst>
            <a:rect l="l" t="t" r="r" b="b"/>
            <a:pathLst>
              <a:path w="2506436" h="719818">
                <a:moveTo>
                  <a:pt x="0" y="719818"/>
                </a:moveTo>
                <a:cubicBezTo>
                  <a:pt x="423863" y="361270"/>
                  <a:pt x="847726" y="2722"/>
                  <a:pt x="1265465" y="1361"/>
                </a:cubicBezTo>
                <a:cubicBezTo>
                  <a:pt x="1683204" y="0"/>
                  <a:pt x="2094820" y="355827"/>
                  <a:pt x="2506436" y="711654"/>
                </a:cubicBezTo>
              </a:path>
            </a:pathLst>
          </a:custGeom>
          <a:ln>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40" name="Straight Arrow Connector 39"/>
          <p:cNvCxnSpPr>
            <a:stCxn id="38" idx="0"/>
            <a:endCxn id="17" idx="4"/>
          </p:cNvCxnSpPr>
          <p:nvPr/>
        </p:nvCxnSpPr>
        <p:spPr>
          <a:xfrm rot="5400000" flipH="1" flipV="1">
            <a:off x="4877928" y="3087353"/>
            <a:ext cx="571504" cy="11119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p:cNvCxnSpPr>
            <a:stCxn id="38" idx="0"/>
            <a:endCxn id="29" idx="4"/>
          </p:cNvCxnSpPr>
          <p:nvPr/>
        </p:nvCxnSpPr>
        <p:spPr>
          <a:xfrm rot="5400000" flipH="1" flipV="1">
            <a:off x="5592308" y="2372973"/>
            <a:ext cx="571504" cy="254068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5286380" y="2285992"/>
            <a:ext cx="915636" cy="338554"/>
          </a:xfrm>
          <a:prstGeom prst="rect">
            <a:avLst/>
          </a:prstGeom>
          <a:noFill/>
        </p:spPr>
        <p:txBody>
          <a:bodyPr wrap="none" rtlCol="0">
            <a:spAutoFit/>
          </a:bodyPr>
          <a:lstStyle/>
          <a:p>
            <a:pPr algn="ctr" rtl="0"/>
            <a:r>
              <a:rPr lang="en-US" sz="1600" dirty="0" err="1" smtClean="0"/>
              <a:t>ver</a:t>
            </a:r>
            <a:r>
              <a:rPr lang="en-US" sz="1600" dirty="0" smtClean="0"/>
              <a:t> = 10</a:t>
            </a:r>
            <a:endParaRPr lang="en-US" dirty="0"/>
          </a:p>
        </p:txBody>
      </p:sp>
      <p:sp>
        <p:nvSpPr>
          <p:cNvPr id="46" name="Oval 45"/>
          <p:cNvSpPr/>
          <p:nvPr/>
        </p:nvSpPr>
        <p:spPr>
          <a:xfrm>
            <a:off x="4500562" y="285749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TextBox 46"/>
          <p:cNvSpPr txBox="1"/>
          <p:nvPr/>
        </p:nvSpPr>
        <p:spPr>
          <a:xfrm>
            <a:off x="4429124" y="2928934"/>
            <a:ext cx="857256" cy="400110"/>
          </a:xfrm>
          <a:prstGeom prst="rect">
            <a:avLst/>
          </a:prstGeom>
          <a:noFill/>
        </p:spPr>
        <p:txBody>
          <a:bodyPr wrap="square" rtlCol="0">
            <a:spAutoFit/>
          </a:bodyPr>
          <a:lstStyle/>
          <a:p>
            <a:pPr algn="ctr" rtl="0"/>
            <a:r>
              <a:rPr lang="en-US" sz="2000" dirty="0" smtClean="0"/>
              <a:t>data</a:t>
            </a:r>
            <a:r>
              <a:rPr lang="en-US" sz="2000" baseline="-25000" dirty="0" smtClean="0"/>
              <a:t>10</a:t>
            </a:r>
            <a:endParaRPr lang="en-US" baseline="-25000" dirty="0"/>
          </a:p>
        </p:txBody>
      </p:sp>
      <p:cxnSp>
        <p:nvCxnSpPr>
          <p:cNvPr id="48" name="Curved Connector 8"/>
          <p:cNvCxnSpPr>
            <a:stCxn id="14" idx="1"/>
            <a:endCxn id="46" idx="7"/>
          </p:cNvCxnSpPr>
          <p:nvPr/>
        </p:nvCxnSpPr>
        <p:spPr>
          <a:xfrm rot="5400000">
            <a:off x="5299381" y="2515101"/>
            <a:ext cx="287547" cy="543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Curved Connector 8"/>
          <p:cNvCxnSpPr>
            <a:stCxn id="9" idx="3"/>
            <a:endCxn id="37" idx="1"/>
          </p:cNvCxnSpPr>
          <p:nvPr/>
        </p:nvCxnSpPr>
        <p:spPr>
          <a:xfrm flipV="1">
            <a:off x="3500430" y="4071942"/>
            <a:ext cx="388276" cy="110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3" name="Right Arrow 52"/>
          <p:cNvSpPr/>
          <p:nvPr/>
        </p:nvSpPr>
        <p:spPr>
          <a:xfrm rot="8914667">
            <a:off x="6010055" y="1993637"/>
            <a:ext cx="546590" cy="84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5643570" y="1571612"/>
            <a:ext cx="1677062" cy="338554"/>
          </a:xfrm>
          <a:prstGeom prst="rect">
            <a:avLst/>
          </a:prstGeom>
          <a:noFill/>
        </p:spPr>
        <p:txBody>
          <a:bodyPr wrap="square" rtlCol="0">
            <a:spAutoFit/>
          </a:bodyPr>
          <a:lstStyle/>
          <a:p>
            <a:pPr algn="ctr" rtl="0"/>
            <a:r>
              <a:rPr lang="en-US" sz="1600" dirty="0" err="1" smtClean="0"/>
              <a:t>ver</a:t>
            </a:r>
            <a:r>
              <a:rPr lang="en-US" sz="1600" dirty="0" smtClean="0"/>
              <a:t> ≤ start time?</a:t>
            </a:r>
            <a:endParaRPr lang="en-US" sz="1600" dirty="0"/>
          </a:p>
        </p:txBody>
      </p:sp>
      <p:sp>
        <p:nvSpPr>
          <p:cNvPr id="62" name="TextBox 61"/>
          <p:cNvSpPr txBox="1"/>
          <p:nvPr/>
        </p:nvSpPr>
        <p:spPr>
          <a:xfrm>
            <a:off x="3929058" y="4786322"/>
            <a:ext cx="1529586" cy="338554"/>
          </a:xfrm>
          <a:prstGeom prst="rect">
            <a:avLst/>
          </a:prstGeom>
          <a:noFill/>
        </p:spPr>
        <p:txBody>
          <a:bodyPr wrap="none" rtlCol="0">
            <a:spAutoFit/>
          </a:bodyPr>
          <a:lstStyle/>
          <a:p>
            <a:pPr algn="l" rtl="0"/>
            <a:r>
              <a:rPr lang="en-US" sz="1600" dirty="0" smtClean="0"/>
              <a:t>reads o</a:t>
            </a:r>
            <a:r>
              <a:rPr lang="en-US" sz="1600" baseline="-25000" dirty="0" smtClean="0"/>
              <a:t>1</a:t>
            </a:r>
            <a:r>
              <a:rPr lang="en-US" sz="1600" dirty="0" smtClean="0"/>
              <a:t> and o</a:t>
            </a:r>
            <a:r>
              <a:rPr lang="en-US" sz="1600" baseline="-25000" dirty="0" smtClean="0"/>
              <a:t>2</a:t>
            </a:r>
            <a:endParaRPr lang="en-US" sz="1600" baseline="-25000" dirty="0"/>
          </a:p>
        </p:txBody>
      </p:sp>
      <p:sp>
        <p:nvSpPr>
          <p:cNvPr id="63" name="Oval 62"/>
          <p:cNvSpPr/>
          <p:nvPr/>
        </p:nvSpPr>
        <p:spPr>
          <a:xfrm>
            <a:off x="4500562" y="2857496"/>
            <a:ext cx="785818" cy="500066"/>
          </a:xfrm>
          <a:prstGeom prst="ellipse">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6786578" y="2857496"/>
            <a:ext cx="785818" cy="500066"/>
          </a:xfrm>
          <a:prstGeom prst="ellipse">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65" name="Oval 64"/>
          <p:cNvSpPr/>
          <p:nvPr/>
        </p:nvSpPr>
        <p:spPr>
          <a:xfrm>
            <a:off x="857224" y="4786322"/>
            <a:ext cx="714380" cy="428628"/>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6" name="TextBox 65"/>
          <p:cNvSpPr txBox="1"/>
          <p:nvPr/>
        </p:nvSpPr>
        <p:spPr>
          <a:xfrm>
            <a:off x="990022" y="4429132"/>
            <a:ext cx="453971" cy="400110"/>
          </a:xfrm>
          <a:prstGeom prst="rect">
            <a:avLst/>
          </a:prstGeom>
          <a:noFill/>
        </p:spPr>
        <p:txBody>
          <a:bodyPr wrap="none" rtlCol="0">
            <a:spAutoFit/>
          </a:bodyPr>
          <a:lstStyle/>
          <a:p>
            <a:pPr algn="ctr" rtl="0"/>
            <a:r>
              <a:rPr lang="en-US" sz="2000" dirty="0" smtClean="0"/>
              <a:t>T1</a:t>
            </a:r>
            <a:endParaRPr lang="en-US" baseline="-25000" dirty="0"/>
          </a:p>
        </p:txBody>
      </p:sp>
      <p:sp>
        <p:nvSpPr>
          <p:cNvPr id="67" name="TextBox 66"/>
          <p:cNvSpPr txBox="1"/>
          <p:nvPr/>
        </p:nvSpPr>
        <p:spPr>
          <a:xfrm>
            <a:off x="1571604" y="4786322"/>
            <a:ext cx="1588897" cy="338554"/>
          </a:xfrm>
          <a:prstGeom prst="rect">
            <a:avLst/>
          </a:prstGeom>
          <a:noFill/>
        </p:spPr>
        <p:txBody>
          <a:bodyPr wrap="none" rtlCol="0">
            <a:spAutoFit/>
          </a:bodyPr>
          <a:lstStyle/>
          <a:p>
            <a:pPr algn="l" rtl="0"/>
            <a:r>
              <a:rPr lang="en-US" sz="1600" dirty="0" smtClean="0"/>
              <a:t>writes o</a:t>
            </a:r>
            <a:r>
              <a:rPr lang="en-US" sz="1600" baseline="-25000" dirty="0" smtClean="0"/>
              <a:t>1</a:t>
            </a:r>
            <a:r>
              <a:rPr lang="en-US" sz="1600" dirty="0" smtClean="0"/>
              <a:t> and o</a:t>
            </a:r>
            <a:r>
              <a:rPr lang="en-US" sz="1600" baseline="-25000" dirty="0" smtClean="0"/>
              <a:t>2</a:t>
            </a:r>
            <a:endParaRPr lang="en-US" sz="1600" baseline="-25000" dirty="0"/>
          </a:p>
        </p:txBody>
      </p:sp>
      <p:sp>
        <p:nvSpPr>
          <p:cNvPr id="68" name="TextBox 67"/>
          <p:cNvSpPr txBox="1"/>
          <p:nvPr/>
        </p:nvSpPr>
        <p:spPr>
          <a:xfrm>
            <a:off x="6500826" y="3929066"/>
            <a:ext cx="1402948" cy="646331"/>
          </a:xfrm>
          <a:prstGeom prst="rect">
            <a:avLst/>
          </a:prstGeom>
          <a:noFill/>
          <a:ln>
            <a:solidFill>
              <a:schemeClr val="tx1"/>
            </a:solidFill>
          </a:ln>
        </p:spPr>
        <p:txBody>
          <a:bodyPr wrap="none" rtlCol="0">
            <a:spAutoFit/>
          </a:bodyPr>
          <a:lstStyle/>
          <a:p>
            <a:pPr algn="l" rtl="0"/>
            <a:r>
              <a:rPr lang="en-US" dirty="0" smtClean="0">
                <a:solidFill>
                  <a:srgbClr val="C00000"/>
                </a:solidFill>
              </a:rPr>
              <a:t>correctness </a:t>
            </a:r>
          </a:p>
          <a:p>
            <a:pPr algn="ctr" rtl="0"/>
            <a:r>
              <a:rPr lang="en-US" dirty="0" smtClean="0">
                <a:solidFill>
                  <a:srgbClr val="C00000"/>
                </a:solidFill>
              </a:rPr>
              <a:t>violation!</a:t>
            </a:r>
            <a:endParaRPr lang="en-US" dirty="0">
              <a:solidFill>
                <a:srgbClr val="C00000"/>
              </a:solidFill>
            </a:endParaRPr>
          </a:p>
        </p:txBody>
      </p:sp>
      <p:cxnSp>
        <p:nvCxnSpPr>
          <p:cNvPr id="71" name="Straight Arrow Connector 70"/>
          <p:cNvCxnSpPr>
            <a:stCxn id="68" idx="0"/>
            <a:endCxn id="63" idx="5"/>
          </p:cNvCxnSpPr>
          <p:nvPr/>
        </p:nvCxnSpPr>
        <p:spPr>
          <a:xfrm rot="16200000" flipV="1">
            <a:off x="5864432" y="2591198"/>
            <a:ext cx="644737" cy="2031000"/>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8" idx="0"/>
            <a:endCxn id="64" idx="4"/>
          </p:cNvCxnSpPr>
          <p:nvPr/>
        </p:nvCxnSpPr>
        <p:spPr>
          <a:xfrm rot="16200000" flipV="1">
            <a:off x="6905142" y="3631907"/>
            <a:ext cx="571504" cy="22813"/>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071538" y="5000636"/>
            <a:ext cx="184731" cy="369332"/>
          </a:xfrm>
          <a:prstGeom prst="rect">
            <a:avLst/>
          </a:prstGeom>
          <a:noFill/>
        </p:spPr>
        <p:txBody>
          <a:bodyPr wrap="none" rtlCol="0">
            <a:spAutoFit/>
          </a:bodyPr>
          <a:lstStyle/>
          <a:p>
            <a:endParaRPr lang="en-US" dirty="0"/>
          </a:p>
        </p:txBody>
      </p:sp>
      <p:sp>
        <p:nvSpPr>
          <p:cNvPr id="80" name="TextBox 79"/>
          <p:cNvSpPr txBox="1"/>
          <p:nvPr/>
        </p:nvSpPr>
        <p:spPr>
          <a:xfrm>
            <a:off x="785786" y="4786322"/>
            <a:ext cx="830677" cy="338554"/>
          </a:xfrm>
          <a:prstGeom prst="rect">
            <a:avLst/>
          </a:prstGeom>
          <a:noFill/>
        </p:spPr>
        <p:txBody>
          <a:bodyPr wrap="none" rtlCol="0">
            <a:spAutoFit/>
          </a:bodyPr>
          <a:lstStyle/>
          <a:p>
            <a:pPr algn="l" rtl="0"/>
            <a:r>
              <a:rPr lang="en-US" sz="1600" dirty="0" smtClean="0">
                <a:solidFill>
                  <a:srgbClr val="C00000"/>
                </a:solidFill>
              </a:rPr>
              <a:t>paused</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linds(horizontal)">
                                      <p:cBhvr>
                                        <p:cTn id="21" dur="500"/>
                                        <p:tgtEl>
                                          <p:spTgt spid="6"/>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linds(horizontal)">
                                      <p:cBhvr>
                                        <p:cTn id="24" dur="500"/>
                                        <p:tgtEl>
                                          <p:spTgt spid="7"/>
                                        </p:tgtEl>
                                      </p:cBhvr>
                                    </p:animEffect>
                                  </p:childTnLst>
                                </p:cTn>
                              </p:par>
                              <p:par>
                                <p:cTn id="25" presetID="3" presetClass="entr" presetSubtype="1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blinds(horizontal)">
                                      <p:cBhvr>
                                        <p:cTn id="45" dur="500"/>
                                        <p:tgtEl>
                                          <p:spTgt spid="27"/>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blinds(horizontal)">
                                      <p:cBhvr>
                                        <p:cTn id="48" dur="500"/>
                                        <p:tgtEl>
                                          <p:spTgt spid="26"/>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blinds(horizontal)">
                                      <p:cBhvr>
                                        <p:cTn id="51" dur="500"/>
                                        <p:tgtEl>
                                          <p:spTgt spid="28"/>
                                        </p:tgtEl>
                                      </p:cBhvr>
                                    </p:animEffect>
                                  </p:childTnLst>
                                </p:cTn>
                              </p:par>
                              <p:par>
                                <p:cTn id="52" presetID="3" presetClass="entr" presetSubtype="10" fill="hold"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linds(horizontal)">
                                      <p:cBhvr>
                                        <p:cTn id="54" dur="500"/>
                                        <p:tgtEl>
                                          <p:spTgt spid="19"/>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linds(horizontal)">
                                      <p:cBhvr>
                                        <p:cTn id="57" dur="500"/>
                                        <p:tgtEl>
                                          <p:spTgt spid="18"/>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linds(horizontal)">
                                      <p:cBhvr>
                                        <p:cTn id="60" dur="500"/>
                                        <p:tgtEl>
                                          <p:spTgt spid="17"/>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blinds(horizontal)">
                                      <p:cBhvr>
                                        <p:cTn id="63" dur="500"/>
                                        <p:tgtEl>
                                          <p:spTgt spid="3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blinds(horizontal)">
                                      <p:cBhvr>
                                        <p:cTn id="66" dur="500"/>
                                        <p:tgtEl>
                                          <p:spTgt spid="29"/>
                                        </p:tgtEl>
                                      </p:cBhvr>
                                    </p:animEffect>
                                  </p:childTnLst>
                                </p:cTn>
                              </p:par>
                              <p:par>
                                <p:cTn id="67" presetID="3" presetClass="entr" presetSubtype="10" fill="hold" nodeType="with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blinds(horizontal)">
                                      <p:cBhvr>
                                        <p:cTn id="69" dur="500"/>
                                        <p:tgtEl>
                                          <p:spTgt spid="31"/>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66"/>
                                        </p:tgtEl>
                                        <p:attrNameLst>
                                          <p:attrName>style.visibility</p:attrName>
                                        </p:attrNameLst>
                                      </p:cBhvr>
                                      <p:to>
                                        <p:strVal val="visible"/>
                                      </p:to>
                                    </p:set>
                                    <p:animEffect transition="in" filter="blinds(horizontal)">
                                      <p:cBhvr>
                                        <p:cTn id="72" dur="500"/>
                                        <p:tgtEl>
                                          <p:spTgt spid="66"/>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65"/>
                                        </p:tgtEl>
                                        <p:attrNameLst>
                                          <p:attrName>style.visibility</p:attrName>
                                        </p:attrNameLst>
                                      </p:cBhvr>
                                      <p:to>
                                        <p:strVal val="visible"/>
                                      </p:to>
                                    </p:set>
                                    <p:animEffect transition="in" filter="blinds(horizontal)">
                                      <p:cBhvr>
                                        <p:cTn id="75" dur="500"/>
                                        <p:tgtEl>
                                          <p:spTgt spid="65"/>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blinds(horizontal)">
                                      <p:cBhvr>
                                        <p:cTn id="78" dur="500"/>
                                        <p:tgtEl>
                                          <p:spTgt spid="67"/>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blinds(horizontal)">
                                      <p:cBhvr>
                                        <p:cTn id="83" dur="500"/>
                                        <p:tgtEl>
                                          <p:spTgt spid="38"/>
                                        </p:tgtEl>
                                      </p:cBhvr>
                                    </p:animEffect>
                                  </p:childTnLst>
                                </p:cTn>
                              </p:par>
                              <p:par>
                                <p:cTn id="84" presetID="3" presetClass="entr" presetSubtype="10"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blinds(horizontal)">
                                      <p:cBhvr>
                                        <p:cTn id="86" dur="500"/>
                                        <p:tgtEl>
                                          <p:spTgt spid="41"/>
                                        </p:tgtEl>
                                      </p:cBhvr>
                                    </p:animEffect>
                                  </p:childTnLst>
                                </p:cTn>
                              </p:par>
                              <p:par>
                                <p:cTn id="87" presetID="3" presetClass="entr" presetSubtype="10" fill="hold" nodeType="with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blinds(horizontal)">
                                      <p:cBhvr>
                                        <p:cTn id="89" dur="500"/>
                                        <p:tgtEl>
                                          <p:spTgt spid="40"/>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blinds(horizontal)">
                                      <p:cBhvr>
                                        <p:cTn id="92" dur="500"/>
                                        <p:tgtEl>
                                          <p:spTgt spid="37"/>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50"/>
                                        </p:tgtEl>
                                        <p:attrNameLst>
                                          <p:attrName>style.visibility</p:attrName>
                                        </p:attrNameLst>
                                      </p:cBhvr>
                                      <p:to>
                                        <p:strVal val="visible"/>
                                      </p:to>
                                    </p:set>
                                    <p:animEffect transition="in" filter="blinds(horizontal)">
                                      <p:cBhvr>
                                        <p:cTn id="97" dur="500"/>
                                        <p:tgtEl>
                                          <p:spTgt spid="50"/>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39"/>
                                        </p:tgtEl>
                                        <p:attrNameLst>
                                          <p:attrName>style.visibility</p:attrName>
                                        </p:attrNameLst>
                                      </p:cBhvr>
                                      <p:to>
                                        <p:strVal val="visible"/>
                                      </p:to>
                                    </p:set>
                                    <p:animEffect transition="in" filter="blinds(horizontal)">
                                      <p:cBhvr>
                                        <p:cTn id="100" dur="500"/>
                                        <p:tgtEl>
                                          <p:spTgt spid="39"/>
                                        </p:tgtEl>
                                      </p:cBhvr>
                                    </p:animEffect>
                                  </p:childTnLst>
                                </p:cTn>
                              </p:par>
                              <p:par>
                                <p:cTn id="101" presetID="3" presetClass="exit" presetSubtype="10" fill="hold" nodeType="withEffect">
                                  <p:stCondLst>
                                    <p:cond delay="0"/>
                                  </p:stCondLst>
                                  <p:childTnLst>
                                    <p:animEffect transition="out" filter="blinds(horizontal)">
                                      <p:cBhvr>
                                        <p:cTn id="102" dur="500"/>
                                        <p:tgtEl>
                                          <p:spTgt spid="10"/>
                                        </p:tgtEl>
                                      </p:cBhvr>
                                    </p:animEffect>
                                    <p:set>
                                      <p:cBhvr>
                                        <p:cTn id="103" dur="1" fill="hold">
                                          <p:stCondLst>
                                            <p:cond delay="499"/>
                                          </p:stCondLst>
                                        </p:cTn>
                                        <p:tgtEl>
                                          <p:spTgt spid="10"/>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grpId="0" nodeType="clickEffect">
                                  <p:stCondLst>
                                    <p:cond delay="0"/>
                                  </p:stCondLst>
                                  <p:childTnLst>
                                    <p:set>
                                      <p:cBhvr>
                                        <p:cTn id="107" dur="1" fill="hold">
                                          <p:stCondLst>
                                            <p:cond delay="0"/>
                                          </p:stCondLst>
                                        </p:cTn>
                                        <p:tgtEl>
                                          <p:spTgt spid="47"/>
                                        </p:tgtEl>
                                        <p:attrNameLst>
                                          <p:attrName>style.visibility</p:attrName>
                                        </p:attrNameLst>
                                      </p:cBhvr>
                                      <p:to>
                                        <p:strVal val="visible"/>
                                      </p:to>
                                    </p:set>
                                    <p:animEffect transition="in" filter="blinds(horizontal)">
                                      <p:cBhvr>
                                        <p:cTn id="108" dur="500"/>
                                        <p:tgtEl>
                                          <p:spTgt spid="47"/>
                                        </p:tgtEl>
                                      </p:cBhvr>
                                    </p:animEffect>
                                  </p:childTnLst>
                                </p:cTn>
                              </p:par>
                              <p:par>
                                <p:cTn id="109" presetID="3" presetClass="entr" presetSubtype="10"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blinds(horizontal)">
                                      <p:cBhvr>
                                        <p:cTn id="111" dur="500"/>
                                        <p:tgtEl>
                                          <p:spTgt spid="46"/>
                                        </p:tgtEl>
                                      </p:cBhvr>
                                    </p:animEffect>
                                  </p:childTnLst>
                                </p:cTn>
                              </p:par>
                              <p:par>
                                <p:cTn id="112" presetID="3" presetClass="entr" presetSubtype="10" fill="hold" nodeType="withEffect">
                                  <p:stCondLst>
                                    <p:cond delay="0"/>
                                  </p:stCondLst>
                                  <p:childTnLst>
                                    <p:set>
                                      <p:cBhvr>
                                        <p:cTn id="113" dur="1" fill="hold">
                                          <p:stCondLst>
                                            <p:cond delay="0"/>
                                          </p:stCondLst>
                                        </p:cTn>
                                        <p:tgtEl>
                                          <p:spTgt spid="48"/>
                                        </p:tgtEl>
                                        <p:attrNameLst>
                                          <p:attrName>style.visibility</p:attrName>
                                        </p:attrNameLst>
                                      </p:cBhvr>
                                      <p:to>
                                        <p:strVal val="visible"/>
                                      </p:to>
                                    </p:set>
                                    <p:animEffect transition="in" filter="blinds(horizontal)">
                                      <p:cBhvr>
                                        <p:cTn id="114" dur="500"/>
                                        <p:tgtEl>
                                          <p:spTgt spid="48"/>
                                        </p:tgtEl>
                                      </p:cBhvr>
                                    </p:animEffect>
                                  </p:childTnLst>
                                </p:cTn>
                              </p:par>
                              <p:par>
                                <p:cTn id="115" presetID="3" presetClass="exit" presetSubtype="10" fill="hold" nodeType="withEffect">
                                  <p:stCondLst>
                                    <p:cond delay="0"/>
                                  </p:stCondLst>
                                  <p:childTnLst>
                                    <p:animEffect transition="out" filter="blinds(horizontal)">
                                      <p:cBhvr>
                                        <p:cTn id="116" dur="500"/>
                                        <p:tgtEl>
                                          <p:spTgt spid="19"/>
                                        </p:tgtEl>
                                      </p:cBhvr>
                                    </p:animEffect>
                                    <p:set>
                                      <p:cBhvr>
                                        <p:cTn id="117" dur="1" fill="hold">
                                          <p:stCondLst>
                                            <p:cond delay="499"/>
                                          </p:stCondLst>
                                        </p:cTn>
                                        <p:tgtEl>
                                          <p:spTgt spid="19"/>
                                        </p:tgtEl>
                                        <p:attrNameLst>
                                          <p:attrName>style.visibility</p:attrName>
                                        </p:attrNameLst>
                                      </p:cBhvr>
                                      <p:to>
                                        <p:strVal val="hidden"/>
                                      </p:to>
                                    </p:set>
                                  </p:childTnLst>
                                </p:cTn>
                              </p:par>
                              <p:par>
                                <p:cTn id="118" presetID="3" presetClass="entr" presetSubtype="10" fill="hold" grpId="0" nodeType="with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blinds(horizontal)">
                                      <p:cBhvr>
                                        <p:cTn id="120" dur="500"/>
                                        <p:tgtEl>
                                          <p:spTgt spid="42"/>
                                        </p:tgtEl>
                                      </p:cBhvr>
                                    </p:animEffect>
                                  </p:childTnLst>
                                </p:cTn>
                              </p:par>
                              <p:par>
                                <p:cTn id="121" presetID="3" presetClass="exit" presetSubtype="10" fill="hold" grpId="1" nodeType="withEffect">
                                  <p:stCondLst>
                                    <p:cond delay="0"/>
                                  </p:stCondLst>
                                  <p:childTnLst>
                                    <p:animEffect transition="out" filter="blinds(horizontal)">
                                      <p:cBhvr>
                                        <p:cTn id="122" dur="500"/>
                                        <p:tgtEl>
                                          <p:spTgt spid="15"/>
                                        </p:tgtEl>
                                      </p:cBhvr>
                                    </p:animEffect>
                                    <p:set>
                                      <p:cBhvr>
                                        <p:cTn id="123" dur="1" fill="hold">
                                          <p:stCondLst>
                                            <p:cond delay="499"/>
                                          </p:stCondLst>
                                        </p:cTn>
                                        <p:tgtEl>
                                          <p:spTgt spid="15"/>
                                        </p:tgtEl>
                                        <p:attrNameLst>
                                          <p:attrName>style.visibility</p:attrName>
                                        </p:attrNameLst>
                                      </p:cBhvr>
                                      <p:to>
                                        <p:strVal val="hidden"/>
                                      </p:to>
                                    </p:se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80"/>
                                        </p:tgtEl>
                                        <p:attrNameLst>
                                          <p:attrName>style.visibility</p:attrName>
                                        </p:attrNameLst>
                                      </p:cBhvr>
                                      <p:to>
                                        <p:strVal val="visible"/>
                                      </p:to>
                                    </p:set>
                                    <p:animEffect transition="in" filter="blinds(horizontal)">
                                      <p:cBhvr>
                                        <p:cTn id="128" dur="500"/>
                                        <p:tgtEl>
                                          <p:spTgt spid="80"/>
                                        </p:tgtEl>
                                      </p:cBhvr>
                                    </p:animEffec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12"/>
                                        </p:tgtEl>
                                        <p:attrNameLst>
                                          <p:attrName>style.visibility</p:attrName>
                                        </p:attrNameLst>
                                      </p:cBhvr>
                                      <p:to>
                                        <p:strVal val="visible"/>
                                      </p:to>
                                    </p:set>
                                    <p:animEffect transition="in" filter="blinds(horizontal)">
                                      <p:cBhvr>
                                        <p:cTn id="133" dur="500"/>
                                        <p:tgtEl>
                                          <p:spTgt spid="12"/>
                                        </p:tgtEl>
                                      </p:cBhvr>
                                    </p:animEffect>
                                  </p:childTnLst>
                                </p:cTn>
                              </p:par>
                              <p:par>
                                <p:cTn id="134" presetID="3" presetClass="entr" presetSubtype="10" fill="hold" grpId="0" nodeType="withEffect">
                                  <p:stCondLst>
                                    <p:cond delay="0"/>
                                  </p:stCondLst>
                                  <p:childTnLst>
                                    <p:set>
                                      <p:cBhvr>
                                        <p:cTn id="135" dur="1" fill="hold">
                                          <p:stCondLst>
                                            <p:cond delay="0"/>
                                          </p:stCondLst>
                                        </p:cTn>
                                        <p:tgtEl>
                                          <p:spTgt spid="11"/>
                                        </p:tgtEl>
                                        <p:attrNameLst>
                                          <p:attrName>style.visibility</p:attrName>
                                        </p:attrNameLst>
                                      </p:cBhvr>
                                      <p:to>
                                        <p:strVal val="visible"/>
                                      </p:to>
                                    </p:set>
                                    <p:animEffect transition="in" filter="blinds(horizontal)">
                                      <p:cBhvr>
                                        <p:cTn id="136" dur="500"/>
                                        <p:tgtEl>
                                          <p:spTgt spid="11"/>
                                        </p:tgtEl>
                                      </p:cBhvr>
                                    </p:animEffect>
                                  </p:childTnLst>
                                </p:cTn>
                              </p:par>
                              <p:par>
                                <p:cTn id="137" presetID="3" presetClass="entr" presetSubtype="10" fill="hold" nodeType="withEffect">
                                  <p:stCondLst>
                                    <p:cond delay="0"/>
                                  </p:stCondLst>
                                  <p:childTnLst>
                                    <p:set>
                                      <p:cBhvr>
                                        <p:cTn id="138" dur="1" fill="hold">
                                          <p:stCondLst>
                                            <p:cond delay="0"/>
                                          </p:stCondLst>
                                        </p:cTn>
                                        <p:tgtEl>
                                          <p:spTgt spid="13"/>
                                        </p:tgtEl>
                                        <p:attrNameLst>
                                          <p:attrName>style.visibility</p:attrName>
                                        </p:attrNameLst>
                                      </p:cBhvr>
                                      <p:to>
                                        <p:strVal val="visible"/>
                                      </p:to>
                                    </p:set>
                                    <p:animEffect transition="in" filter="blinds(horizontal)">
                                      <p:cBhvr>
                                        <p:cTn id="139" dur="500"/>
                                        <p:tgtEl>
                                          <p:spTgt spid="13"/>
                                        </p:tgtEl>
                                      </p:cBhvr>
                                    </p:animEffect>
                                  </p:childTnLst>
                                </p:cTn>
                              </p:par>
                              <p:par>
                                <p:cTn id="140" presetID="3" presetClass="entr" presetSubtype="10" fill="hold" grpId="0" nodeType="withEffect">
                                  <p:stCondLst>
                                    <p:cond delay="0"/>
                                  </p:stCondLst>
                                  <p:childTnLst>
                                    <p:set>
                                      <p:cBhvr>
                                        <p:cTn id="141" dur="1" fill="hold">
                                          <p:stCondLst>
                                            <p:cond delay="0"/>
                                          </p:stCondLst>
                                        </p:cTn>
                                        <p:tgtEl>
                                          <p:spTgt spid="62"/>
                                        </p:tgtEl>
                                        <p:attrNameLst>
                                          <p:attrName>style.visibility</p:attrName>
                                        </p:attrNameLst>
                                      </p:cBhvr>
                                      <p:to>
                                        <p:strVal val="visible"/>
                                      </p:to>
                                    </p:set>
                                    <p:animEffect transition="in" filter="blinds(horizontal)">
                                      <p:cBhvr>
                                        <p:cTn id="142" dur="500"/>
                                        <p:tgtEl>
                                          <p:spTgt spid="62"/>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54"/>
                                        </p:tgtEl>
                                        <p:attrNameLst>
                                          <p:attrName>style.visibility</p:attrName>
                                        </p:attrNameLst>
                                      </p:cBhvr>
                                      <p:to>
                                        <p:strVal val="visible"/>
                                      </p:to>
                                    </p:set>
                                    <p:animEffect transition="in" filter="blinds(horizontal)">
                                      <p:cBhvr>
                                        <p:cTn id="147" dur="500"/>
                                        <p:tgtEl>
                                          <p:spTgt spid="54"/>
                                        </p:tgtEl>
                                      </p:cBhvr>
                                    </p:animEffect>
                                  </p:childTnLst>
                                </p:cTn>
                              </p:par>
                              <p:par>
                                <p:cTn id="148" presetID="3" presetClass="entr" presetSubtype="10" fill="hold" grpId="0" nodeType="withEffect">
                                  <p:stCondLst>
                                    <p:cond delay="0"/>
                                  </p:stCondLst>
                                  <p:childTnLst>
                                    <p:set>
                                      <p:cBhvr>
                                        <p:cTn id="149" dur="1" fill="hold">
                                          <p:stCondLst>
                                            <p:cond delay="0"/>
                                          </p:stCondLst>
                                        </p:cTn>
                                        <p:tgtEl>
                                          <p:spTgt spid="53"/>
                                        </p:tgtEl>
                                        <p:attrNameLst>
                                          <p:attrName>style.visibility</p:attrName>
                                        </p:attrNameLst>
                                      </p:cBhvr>
                                      <p:to>
                                        <p:strVal val="visible"/>
                                      </p:to>
                                    </p:set>
                                    <p:animEffect transition="in" filter="blinds(horizontal)">
                                      <p:cBhvr>
                                        <p:cTn id="150" dur="500"/>
                                        <p:tgtEl>
                                          <p:spTgt spid="53"/>
                                        </p:tgtEl>
                                      </p:cBhvr>
                                    </p:animEffect>
                                  </p:childTnLst>
                                </p:cTn>
                              </p:par>
                            </p:childTnLst>
                          </p:cTn>
                        </p:par>
                      </p:childTnLst>
                    </p:cTn>
                  </p:par>
                  <p:par>
                    <p:cTn id="151" fill="hold">
                      <p:stCondLst>
                        <p:cond delay="indefinite"/>
                      </p:stCondLst>
                      <p:childTnLst>
                        <p:par>
                          <p:cTn id="152" fill="hold">
                            <p:stCondLst>
                              <p:cond delay="0"/>
                            </p:stCondLst>
                            <p:childTnLst>
                              <p:par>
                                <p:cTn id="153" presetID="3" presetClass="entr" presetSubtype="10" fill="hold" grpId="0" nodeType="click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blinds(horizontal)">
                                      <p:cBhvr>
                                        <p:cTn id="155" dur="500"/>
                                        <p:tgtEl>
                                          <p:spTgt spid="63"/>
                                        </p:tgtEl>
                                      </p:cBhvr>
                                    </p:animEffect>
                                  </p:childTnLst>
                                </p:cTn>
                              </p:par>
                            </p:childTnLst>
                          </p:cTn>
                        </p:par>
                      </p:childTnLst>
                    </p:cTn>
                  </p:par>
                  <p:par>
                    <p:cTn id="156" fill="hold">
                      <p:stCondLst>
                        <p:cond delay="indefinite"/>
                      </p:stCondLst>
                      <p:childTnLst>
                        <p:par>
                          <p:cTn id="157" fill="hold">
                            <p:stCondLst>
                              <p:cond delay="0"/>
                            </p:stCondLst>
                            <p:childTnLst>
                              <p:par>
                                <p:cTn id="158" presetID="63" presetClass="path" presetSubtype="0" accel="50000" decel="50000" fill="hold" grpId="1" nodeType="clickEffect">
                                  <p:stCondLst>
                                    <p:cond delay="0"/>
                                  </p:stCondLst>
                                  <p:childTnLst>
                                    <p:animMotion origin="layout" path="M -2.77778E-6 7.40741E-7 L 0.17483 -0.00579 " pathEditMode="relative" rAng="0" ptsTypes="AA">
                                      <p:cBhvr>
                                        <p:cTn id="159" dur="2000" fill="hold"/>
                                        <p:tgtEl>
                                          <p:spTgt spid="53"/>
                                        </p:tgtEl>
                                        <p:attrNameLst>
                                          <p:attrName>ppt_x</p:attrName>
                                          <p:attrName>ppt_y</p:attrName>
                                        </p:attrNameLst>
                                      </p:cBhvr>
                                      <p:rCtr x="87" y="-3"/>
                                    </p:animMotion>
                                  </p:childTnLst>
                                </p:cTn>
                              </p:par>
                              <p:par>
                                <p:cTn id="160" presetID="63" presetClass="path" presetSubtype="0" accel="50000" decel="50000" fill="hold" grpId="1" nodeType="withEffect">
                                  <p:stCondLst>
                                    <p:cond delay="0"/>
                                  </p:stCondLst>
                                  <p:childTnLst>
                                    <p:animMotion origin="layout" path="M -4.16667E-6 -3.7037E-6 L 0.18473 -0.00463 " pathEditMode="relative" rAng="0" ptsTypes="AA">
                                      <p:cBhvr>
                                        <p:cTn id="161" dur="2000" fill="hold"/>
                                        <p:tgtEl>
                                          <p:spTgt spid="54"/>
                                        </p:tgtEl>
                                        <p:attrNameLst>
                                          <p:attrName>ppt_x</p:attrName>
                                          <p:attrName>ppt_y</p:attrName>
                                        </p:attrNameLst>
                                      </p:cBhvr>
                                      <p:rCtr x="92" y="-2"/>
                                    </p:animMotion>
                                  </p:childTnLst>
                                </p:cTn>
                              </p:par>
                            </p:childTnLst>
                          </p:cTn>
                        </p:par>
                      </p:childTnLst>
                    </p:cTn>
                  </p:par>
                  <p:par>
                    <p:cTn id="162" fill="hold">
                      <p:stCondLst>
                        <p:cond delay="indefinite"/>
                      </p:stCondLst>
                      <p:childTnLst>
                        <p:par>
                          <p:cTn id="163" fill="hold">
                            <p:stCondLst>
                              <p:cond delay="0"/>
                            </p:stCondLst>
                            <p:childTnLst>
                              <p:par>
                                <p:cTn id="164" presetID="3" presetClass="entr" presetSubtype="10" fill="hold" grpId="0" nodeType="clickEffect">
                                  <p:stCondLst>
                                    <p:cond delay="0"/>
                                  </p:stCondLst>
                                  <p:childTnLst>
                                    <p:set>
                                      <p:cBhvr>
                                        <p:cTn id="165" dur="1" fill="hold">
                                          <p:stCondLst>
                                            <p:cond delay="0"/>
                                          </p:stCondLst>
                                        </p:cTn>
                                        <p:tgtEl>
                                          <p:spTgt spid="64"/>
                                        </p:tgtEl>
                                        <p:attrNameLst>
                                          <p:attrName>style.visibility</p:attrName>
                                        </p:attrNameLst>
                                      </p:cBhvr>
                                      <p:to>
                                        <p:strVal val="visible"/>
                                      </p:to>
                                    </p:set>
                                    <p:animEffect transition="in" filter="blinds(horizontal)">
                                      <p:cBhvr>
                                        <p:cTn id="166" dur="500"/>
                                        <p:tgtEl>
                                          <p:spTgt spid="64"/>
                                        </p:tgtEl>
                                      </p:cBhvr>
                                    </p:animEffect>
                                  </p:childTnLst>
                                </p:cTn>
                              </p:par>
                            </p:childTnLst>
                          </p:cTn>
                        </p:par>
                      </p:childTnLst>
                    </p:cTn>
                  </p:par>
                  <p:par>
                    <p:cTn id="167" fill="hold">
                      <p:stCondLst>
                        <p:cond delay="indefinite"/>
                      </p:stCondLst>
                      <p:childTnLst>
                        <p:par>
                          <p:cTn id="168" fill="hold">
                            <p:stCondLst>
                              <p:cond delay="0"/>
                            </p:stCondLst>
                            <p:childTnLst>
                              <p:par>
                                <p:cTn id="169" presetID="3" presetClass="entr" presetSubtype="10" fill="hold" grpId="0" nodeType="clickEffect">
                                  <p:stCondLst>
                                    <p:cond delay="0"/>
                                  </p:stCondLst>
                                  <p:childTnLst>
                                    <p:set>
                                      <p:cBhvr>
                                        <p:cTn id="170" dur="1" fill="hold">
                                          <p:stCondLst>
                                            <p:cond delay="0"/>
                                          </p:stCondLst>
                                        </p:cTn>
                                        <p:tgtEl>
                                          <p:spTgt spid="68"/>
                                        </p:tgtEl>
                                        <p:attrNameLst>
                                          <p:attrName>style.visibility</p:attrName>
                                        </p:attrNameLst>
                                      </p:cBhvr>
                                      <p:to>
                                        <p:strVal val="visible"/>
                                      </p:to>
                                    </p:set>
                                    <p:animEffect transition="in" filter="blinds(horizontal)">
                                      <p:cBhvr>
                                        <p:cTn id="171" dur="500"/>
                                        <p:tgtEl>
                                          <p:spTgt spid="68"/>
                                        </p:tgtEl>
                                      </p:cBhvr>
                                    </p:animEffect>
                                  </p:childTnLst>
                                </p:cTn>
                              </p:par>
                              <p:par>
                                <p:cTn id="172" presetID="3" presetClass="entr" presetSubtype="10" fill="hold" nodeType="withEffect">
                                  <p:stCondLst>
                                    <p:cond delay="0"/>
                                  </p:stCondLst>
                                  <p:childTnLst>
                                    <p:set>
                                      <p:cBhvr>
                                        <p:cTn id="173" dur="1" fill="hold">
                                          <p:stCondLst>
                                            <p:cond delay="0"/>
                                          </p:stCondLst>
                                        </p:cTn>
                                        <p:tgtEl>
                                          <p:spTgt spid="72"/>
                                        </p:tgtEl>
                                        <p:attrNameLst>
                                          <p:attrName>style.visibility</p:attrName>
                                        </p:attrNameLst>
                                      </p:cBhvr>
                                      <p:to>
                                        <p:strVal val="visible"/>
                                      </p:to>
                                    </p:set>
                                    <p:animEffect transition="in" filter="blinds(horizontal)">
                                      <p:cBhvr>
                                        <p:cTn id="174" dur="500"/>
                                        <p:tgtEl>
                                          <p:spTgt spid="72"/>
                                        </p:tgtEl>
                                      </p:cBhvr>
                                    </p:animEffect>
                                  </p:childTnLst>
                                </p:cTn>
                              </p:par>
                              <p:par>
                                <p:cTn id="175" presetID="3" presetClass="entr" presetSubtype="10" fill="hold" nodeType="withEffect">
                                  <p:stCondLst>
                                    <p:cond delay="0"/>
                                  </p:stCondLst>
                                  <p:childTnLst>
                                    <p:set>
                                      <p:cBhvr>
                                        <p:cTn id="176" dur="1" fill="hold">
                                          <p:stCondLst>
                                            <p:cond delay="0"/>
                                          </p:stCondLst>
                                        </p:cTn>
                                        <p:tgtEl>
                                          <p:spTgt spid="71"/>
                                        </p:tgtEl>
                                        <p:attrNameLst>
                                          <p:attrName>style.visibility</p:attrName>
                                        </p:attrNameLst>
                                      </p:cBhvr>
                                      <p:to>
                                        <p:strVal val="visible"/>
                                      </p:to>
                                    </p:set>
                                    <p:animEffect transition="in" filter="blinds(horizontal)">
                                      <p:cBhvr>
                                        <p:cTn id="177" dur="500"/>
                                        <p:tgtEl>
                                          <p:spTgt spid="71"/>
                                        </p:tgtEl>
                                      </p:cBhvr>
                                    </p:animEffect>
                                  </p:childTnLst>
                                </p:cTn>
                              </p:par>
                            </p:childTnLst>
                          </p:cTn>
                        </p:par>
                      </p:childTnLst>
                    </p:cTn>
                  </p:par>
                  <p:par>
                    <p:cTn id="178" fill="hold">
                      <p:stCondLst>
                        <p:cond delay="indefinite"/>
                      </p:stCondLst>
                      <p:childTnLst>
                        <p:par>
                          <p:cTn id="179" fill="hold">
                            <p:stCondLst>
                              <p:cond delay="0"/>
                            </p:stCondLst>
                            <p:childTnLst>
                              <p:par>
                                <p:cTn id="180" presetID="3" presetClass="entr" presetSubtype="10" fill="hold" grpId="0" nodeType="clickEffect">
                                  <p:stCondLst>
                                    <p:cond delay="0"/>
                                  </p:stCondLst>
                                  <p:childTnLst>
                                    <p:set>
                                      <p:cBhvr>
                                        <p:cTn id="181" dur="1" fill="hold">
                                          <p:stCondLst>
                                            <p:cond delay="0"/>
                                          </p:stCondLst>
                                        </p:cTn>
                                        <p:tgtEl>
                                          <p:spTgt spid="5">
                                            <p:txEl>
                                              <p:pRg st="12" end="12"/>
                                            </p:txEl>
                                          </p:spTgt>
                                        </p:tgtEl>
                                        <p:attrNameLst>
                                          <p:attrName>style.visibility</p:attrName>
                                        </p:attrNameLst>
                                      </p:cBhvr>
                                      <p:to>
                                        <p:strVal val="visible"/>
                                      </p:to>
                                    </p:set>
                                    <p:animEffect transition="in" filter="blinds(horizontal)">
                                      <p:cBhvr>
                                        <p:cTn id="182"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animBg="1"/>
      <p:bldP spid="7" grpId="0"/>
      <p:bldP spid="8" grpId="0" animBg="1"/>
      <p:bldP spid="9" grpId="0"/>
      <p:bldP spid="11" grpId="0" animBg="1"/>
      <p:bldP spid="12" grpId="0"/>
      <p:bldP spid="14" grpId="0" animBg="1"/>
      <p:bldP spid="15" grpId="0"/>
      <p:bldP spid="15" grpId="1"/>
      <p:bldP spid="16" grpId="0"/>
      <p:bldP spid="17" grpId="0" animBg="1"/>
      <p:bldP spid="18" grpId="0"/>
      <p:bldP spid="26" grpId="0" animBg="1"/>
      <p:bldP spid="27" grpId="0"/>
      <p:bldP spid="28" grpId="0"/>
      <p:bldP spid="29" grpId="0" animBg="1"/>
      <p:bldP spid="30" grpId="0"/>
      <p:bldP spid="37" grpId="0" animBg="1"/>
      <p:bldP spid="38" grpId="0"/>
      <p:bldP spid="39" grpId="0" animBg="1"/>
      <p:bldP spid="42" grpId="0"/>
      <p:bldP spid="46" grpId="0" animBg="1"/>
      <p:bldP spid="47" grpId="0"/>
      <p:bldP spid="53" grpId="0" animBg="1"/>
      <p:bldP spid="53" grpId="1" animBg="1"/>
      <p:bldP spid="54" grpId="0"/>
      <p:bldP spid="54" grpId="1"/>
      <p:bldP spid="62" grpId="0"/>
      <p:bldP spid="63" grpId="0" animBg="1"/>
      <p:bldP spid="64" grpId="0" animBg="1"/>
      <p:bldP spid="65" grpId="0" animBg="1"/>
      <p:bldP spid="66" grpId="0"/>
      <p:bldP spid="67" grpId="0"/>
      <p:bldP spid="68" grpId="0" animBg="1"/>
      <p:bldP spid="8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“Unready” time points solution</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16</a:t>
            </a:fld>
            <a:endParaRPr lang="he-IL"/>
          </a:p>
        </p:txBody>
      </p:sp>
      <p:sp>
        <p:nvSpPr>
          <p:cNvPr id="5" name="Content Placeholder 4"/>
          <p:cNvSpPr>
            <a:spLocks noGrp="1"/>
          </p:cNvSpPr>
          <p:nvPr>
            <p:ph sz="quarter" idx="1"/>
          </p:nvPr>
        </p:nvSpPr>
        <p:spPr>
          <a:xfrm>
            <a:off x="357158" y="1500174"/>
            <a:ext cx="8503920" cy="1214446"/>
          </a:xfrm>
        </p:spPr>
        <p:txBody>
          <a:bodyPr>
            <a:normAutofit fontScale="85000" lnSpcReduction="10000"/>
          </a:bodyPr>
          <a:lstStyle/>
          <a:p>
            <a:r>
              <a:rPr lang="en-US" dirty="0" smtClean="0"/>
              <a:t>Each time point has a </a:t>
            </a:r>
            <a:r>
              <a:rPr lang="en-US" dirty="0" err="1" smtClean="0"/>
              <a:t>boolean</a:t>
            </a:r>
            <a:r>
              <a:rPr lang="en-US" dirty="0" smtClean="0"/>
              <a:t> </a:t>
            </a:r>
            <a:r>
              <a:rPr lang="en-US" i="1" dirty="0" smtClean="0"/>
              <a:t>ready</a:t>
            </a:r>
            <a:r>
              <a:rPr lang="en-US" dirty="0" smtClean="0"/>
              <a:t> flag</a:t>
            </a:r>
          </a:p>
          <a:p>
            <a:pPr lvl="1"/>
            <a:r>
              <a:rPr lang="en-US" dirty="0" smtClean="0"/>
              <a:t>true when all the objects are updated</a:t>
            </a:r>
          </a:p>
          <a:p>
            <a:r>
              <a:rPr lang="en-US" i="1" dirty="0" err="1" smtClean="0"/>
              <a:t>readyPoint</a:t>
            </a:r>
            <a:r>
              <a:rPr lang="en-US" dirty="0" smtClean="0"/>
              <a:t> points to the latest time point in the ready prefix </a:t>
            </a:r>
          </a:p>
        </p:txBody>
      </p:sp>
      <p:sp>
        <p:nvSpPr>
          <p:cNvPr id="6" name="Diamond 5"/>
          <p:cNvSpPr/>
          <p:nvPr/>
        </p:nvSpPr>
        <p:spPr>
          <a:xfrm>
            <a:off x="959748" y="4857760"/>
            <a:ext cx="500066" cy="571504"/>
          </a:xfrm>
          <a:prstGeom prst="diamond">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785786" y="4500570"/>
            <a:ext cx="882357" cy="338554"/>
          </a:xfrm>
          <a:prstGeom prst="rect">
            <a:avLst/>
          </a:prstGeom>
          <a:noFill/>
        </p:spPr>
        <p:txBody>
          <a:bodyPr wrap="none" rtlCol="0">
            <a:spAutoFit/>
          </a:bodyPr>
          <a:lstStyle/>
          <a:p>
            <a:pPr algn="ctr" rtl="0"/>
            <a:r>
              <a:rPr lang="en-US" sz="1600" dirty="0" err="1" smtClean="0"/>
              <a:t>curPoint</a:t>
            </a:r>
            <a:endParaRPr lang="en-US" dirty="0"/>
          </a:p>
        </p:txBody>
      </p:sp>
      <p:sp>
        <p:nvSpPr>
          <p:cNvPr id="8" name="Rectangle 7"/>
          <p:cNvSpPr/>
          <p:nvPr/>
        </p:nvSpPr>
        <p:spPr>
          <a:xfrm>
            <a:off x="2031318" y="4786322"/>
            <a:ext cx="1397674" cy="500066"/>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2071670" y="4786322"/>
            <a:ext cx="1357322" cy="523220"/>
          </a:xfrm>
          <a:prstGeom prst="rect">
            <a:avLst/>
          </a:prstGeom>
          <a:noFill/>
        </p:spPr>
        <p:txBody>
          <a:bodyPr wrap="square" rtlCol="0">
            <a:spAutoFit/>
          </a:bodyPr>
          <a:lstStyle/>
          <a:p>
            <a:pPr algn="ctr" rtl="0"/>
            <a:r>
              <a:rPr lang="en-US" sz="1400" dirty="0" smtClean="0"/>
              <a:t>time point 9</a:t>
            </a:r>
          </a:p>
          <a:p>
            <a:pPr algn="ctr" rtl="0"/>
            <a:r>
              <a:rPr lang="en-US" sz="1400" dirty="0" smtClean="0"/>
              <a:t>ready = </a:t>
            </a:r>
            <a:r>
              <a:rPr lang="en-US" sz="1400" dirty="0" smtClean="0">
                <a:solidFill>
                  <a:srgbClr val="C00000"/>
                </a:solidFill>
              </a:rPr>
              <a:t>true</a:t>
            </a:r>
            <a:endParaRPr lang="en-US" sz="1600" dirty="0">
              <a:solidFill>
                <a:srgbClr val="C00000"/>
              </a:solidFill>
            </a:endParaRPr>
          </a:p>
        </p:txBody>
      </p:sp>
      <p:cxnSp>
        <p:nvCxnSpPr>
          <p:cNvPr id="10" name="Curved Connector 8"/>
          <p:cNvCxnSpPr>
            <a:stCxn id="6" idx="3"/>
            <a:endCxn id="8" idx="1"/>
          </p:cNvCxnSpPr>
          <p:nvPr/>
        </p:nvCxnSpPr>
        <p:spPr>
          <a:xfrm flipV="1">
            <a:off x="1459814" y="5036355"/>
            <a:ext cx="571504" cy="10715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 name="Oval 10"/>
          <p:cNvSpPr/>
          <p:nvPr/>
        </p:nvSpPr>
        <p:spPr>
          <a:xfrm>
            <a:off x="3143240" y="5857892"/>
            <a:ext cx="714380" cy="428628"/>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TextBox 11"/>
          <p:cNvSpPr txBox="1"/>
          <p:nvPr/>
        </p:nvSpPr>
        <p:spPr>
          <a:xfrm>
            <a:off x="3260008" y="5500702"/>
            <a:ext cx="486031" cy="400110"/>
          </a:xfrm>
          <a:prstGeom prst="rect">
            <a:avLst/>
          </a:prstGeom>
          <a:noFill/>
        </p:spPr>
        <p:txBody>
          <a:bodyPr wrap="none" rtlCol="0">
            <a:spAutoFit/>
          </a:bodyPr>
          <a:lstStyle/>
          <a:p>
            <a:pPr algn="ctr" rtl="0"/>
            <a:r>
              <a:rPr lang="en-US" sz="2000" dirty="0" smtClean="0"/>
              <a:t>T2</a:t>
            </a:r>
            <a:endParaRPr lang="en-US" baseline="-25000" dirty="0"/>
          </a:p>
        </p:txBody>
      </p:sp>
      <p:cxnSp>
        <p:nvCxnSpPr>
          <p:cNvPr id="13" name="Straight Arrow Connector 12"/>
          <p:cNvCxnSpPr>
            <a:stCxn id="11" idx="0"/>
            <a:endCxn id="8" idx="2"/>
          </p:cNvCxnSpPr>
          <p:nvPr/>
        </p:nvCxnSpPr>
        <p:spPr>
          <a:xfrm rot="16200000" flipV="1">
            <a:off x="2829541" y="5187002"/>
            <a:ext cx="571504" cy="7702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Snip Single Corner Rectangle 13"/>
          <p:cNvSpPr/>
          <p:nvPr/>
        </p:nvSpPr>
        <p:spPr>
          <a:xfrm>
            <a:off x="5214942" y="3286124"/>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TextBox 14"/>
          <p:cNvSpPr txBox="1"/>
          <p:nvPr/>
        </p:nvSpPr>
        <p:spPr>
          <a:xfrm>
            <a:off x="5286380" y="3357562"/>
            <a:ext cx="750141" cy="338554"/>
          </a:xfrm>
          <a:prstGeom prst="rect">
            <a:avLst/>
          </a:prstGeom>
          <a:noFill/>
        </p:spPr>
        <p:txBody>
          <a:bodyPr wrap="none" rtlCol="0">
            <a:spAutoFit/>
          </a:bodyPr>
          <a:lstStyle/>
          <a:p>
            <a:pPr algn="ctr" rtl="0"/>
            <a:r>
              <a:rPr lang="en-US" sz="1600" dirty="0" err="1" smtClean="0"/>
              <a:t>ver</a:t>
            </a:r>
            <a:r>
              <a:rPr lang="en-US" sz="1600" dirty="0" smtClean="0"/>
              <a:t> = 5</a:t>
            </a:r>
            <a:endParaRPr lang="en-US" dirty="0"/>
          </a:p>
        </p:txBody>
      </p:sp>
      <p:sp>
        <p:nvSpPr>
          <p:cNvPr id="16" name="TextBox 15"/>
          <p:cNvSpPr txBox="1"/>
          <p:nvPr/>
        </p:nvSpPr>
        <p:spPr>
          <a:xfrm>
            <a:off x="5398170" y="2928934"/>
            <a:ext cx="405881" cy="400110"/>
          </a:xfrm>
          <a:prstGeom prst="rect">
            <a:avLst/>
          </a:prstGeom>
          <a:noFill/>
        </p:spPr>
        <p:txBody>
          <a:bodyPr wrap="none" rtlCol="0">
            <a:spAutoFit/>
          </a:bodyPr>
          <a:lstStyle/>
          <a:p>
            <a:pPr algn="ctr" rtl="0"/>
            <a:r>
              <a:rPr lang="en-US" sz="2000" dirty="0" smtClean="0"/>
              <a:t>o</a:t>
            </a:r>
            <a:r>
              <a:rPr lang="en-US" sz="2000" baseline="-25000" dirty="0" smtClean="0"/>
              <a:t>1</a:t>
            </a:r>
            <a:endParaRPr lang="en-US" dirty="0"/>
          </a:p>
        </p:txBody>
      </p:sp>
      <p:sp>
        <p:nvSpPr>
          <p:cNvPr id="17" name="Oval 16"/>
          <p:cNvSpPr/>
          <p:nvPr/>
        </p:nvSpPr>
        <p:spPr>
          <a:xfrm>
            <a:off x="5255294" y="392906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p:cNvSpPr txBox="1"/>
          <p:nvPr/>
        </p:nvSpPr>
        <p:spPr>
          <a:xfrm>
            <a:off x="5255294" y="4000504"/>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cxnSp>
        <p:nvCxnSpPr>
          <p:cNvPr id="19" name="Curved Connector 8"/>
          <p:cNvCxnSpPr>
            <a:stCxn id="14" idx="1"/>
            <a:endCxn id="17" idx="0"/>
          </p:cNvCxnSpPr>
          <p:nvPr/>
        </p:nvCxnSpPr>
        <p:spPr>
          <a:xfrm rot="16200000" flipH="1">
            <a:off x="5538729" y="3819592"/>
            <a:ext cx="214314" cy="46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Snip Single Corner Rectangle 19"/>
          <p:cNvSpPr/>
          <p:nvPr/>
        </p:nvSpPr>
        <p:spPr>
          <a:xfrm>
            <a:off x="6643702" y="3286124"/>
            <a:ext cx="857256" cy="428628"/>
          </a:xfrm>
          <a:prstGeom prst="snip1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1" name="TextBox 20"/>
          <p:cNvSpPr txBox="1"/>
          <p:nvPr/>
        </p:nvSpPr>
        <p:spPr>
          <a:xfrm>
            <a:off x="6715140" y="3357562"/>
            <a:ext cx="750141" cy="338554"/>
          </a:xfrm>
          <a:prstGeom prst="rect">
            <a:avLst/>
          </a:prstGeom>
          <a:noFill/>
        </p:spPr>
        <p:txBody>
          <a:bodyPr wrap="none" rtlCol="0">
            <a:spAutoFit/>
          </a:bodyPr>
          <a:lstStyle/>
          <a:p>
            <a:pPr algn="ctr" rtl="0"/>
            <a:r>
              <a:rPr lang="en-US" sz="1600" dirty="0" err="1" smtClean="0"/>
              <a:t>ver</a:t>
            </a:r>
            <a:r>
              <a:rPr lang="en-US" sz="1600" dirty="0" smtClean="0"/>
              <a:t> = 5</a:t>
            </a:r>
            <a:endParaRPr lang="en-US" dirty="0"/>
          </a:p>
        </p:txBody>
      </p:sp>
      <p:sp>
        <p:nvSpPr>
          <p:cNvPr id="22" name="TextBox 21"/>
          <p:cNvSpPr txBox="1"/>
          <p:nvPr/>
        </p:nvSpPr>
        <p:spPr>
          <a:xfrm>
            <a:off x="6820518" y="2928934"/>
            <a:ext cx="418705" cy="400110"/>
          </a:xfrm>
          <a:prstGeom prst="rect">
            <a:avLst/>
          </a:prstGeom>
          <a:noFill/>
        </p:spPr>
        <p:txBody>
          <a:bodyPr wrap="none" rtlCol="0">
            <a:spAutoFit/>
          </a:bodyPr>
          <a:lstStyle/>
          <a:p>
            <a:pPr algn="ctr" rtl="0"/>
            <a:r>
              <a:rPr lang="en-US" sz="2000" dirty="0" smtClean="0"/>
              <a:t>o</a:t>
            </a:r>
            <a:r>
              <a:rPr lang="en-US" sz="2000" baseline="-25000" dirty="0" smtClean="0"/>
              <a:t>2</a:t>
            </a:r>
            <a:endParaRPr lang="en-US" dirty="0"/>
          </a:p>
        </p:txBody>
      </p:sp>
      <p:sp>
        <p:nvSpPr>
          <p:cNvPr id="23" name="Oval 22"/>
          <p:cNvSpPr/>
          <p:nvPr/>
        </p:nvSpPr>
        <p:spPr>
          <a:xfrm>
            <a:off x="6684054" y="392906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4" name="TextBox 23"/>
          <p:cNvSpPr txBox="1"/>
          <p:nvPr/>
        </p:nvSpPr>
        <p:spPr>
          <a:xfrm>
            <a:off x="6684054" y="4000504"/>
            <a:ext cx="785818" cy="400110"/>
          </a:xfrm>
          <a:prstGeom prst="rect">
            <a:avLst/>
          </a:prstGeom>
          <a:noFill/>
        </p:spPr>
        <p:txBody>
          <a:bodyPr wrap="square" rtlCol="0">
            <a:spAutoFit/>
          </a:bodyPr>
          <a:lstStyle/>
          <a:p>
            <a:pPr algn="ctr" rtl="0"/>
            <a:r>
              <a:rPr lang="en-US" sz="2000" dirty="0" smtClean="0"/>
              <a:t>data</a:t>
            </a:r>
            <a:r>
              <a:rPr lang="en-US" sz="2000" baseline="-25000" dirty="0" smtClean="0"/>
              <a:t>5</a:t>
            </a:r>
            <a:endParaRPr lang="en-US" baseline="-25000" dirty="0"/>
          </a:p>
        </p:txBody>
      </p:sp>
      <p:cxnSp>
        <p:nvCxnSpPr>
          <p:cNvPr id="25" name="Curved Connector 8"/>
          <p:cNvCxnSpPr>
            <a:stCxn id="20" idx="1"/>
            <a:endCxn id="23" idx="0"/>
          </p:cNvCxnSpPr>
          <p:nvPr/>
        </p:nvCxnSpPr>
        <p:spPr>
          <a:xfrm rot="16200000" flipH="1">
            <a:off x="6967489" y="3819592"/>
            <a:ext cx="214314" cy="46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Rectangle 25"/>
          <p:cNvSpPr/>
          <p:nvPr/>
        </p:nvSpPr>
        <p:spPr>
          <a:xfrm>
            <a:off x="3817268" y="4786322"/>
            <a:ext cx="1397674" cy="500066"/>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7" name="TextBox 26"/>
          <p:cNvSpPr txBox="1"/>
          <p:nvPr/>
        </p:nvSpPr>
        <p:spPr>
          <a:xfrm>
            <a:off x="3857620" y="4786322"/>
            <a:ext cx="1357322" cy="523220"/>
          </a:xfrm>
          <a:prstGeom prst="rect">
            <a:avLst/>
          </a:prstGeom>
          <a:noFill/>
        </p:spPr>
        <p:txBody>
          <a:bodyPr wrap="square" rtlCol="0">
            <a:spAutoFit/>
          </a:bodyPr>
          <a:lstStyle/>
          <a:p>
            <a:pPr algn="ctr" rtl="0"/>
            <a:r>
              <a:rPr lang="en-US" sz="1400" dirty="0" smtClean="0"/>
              <a:t>time point 10</a:t>
            </a:r>
          </a:p>
          <a:p>
            <a:pPr algn="ctr" rtl="0"/>
            <a:r>
              <a:rPr lang="en-US" sz="1400" dirty="0" smtClean="0"/>
              <a:t>ready = </a:t>
            </a:r>
            <a:r>
              <a:rPr lang="en-US" sz="1400" dirty="0" smtClean="0">
                <a:solidFill>
                  <a:srgbClr val="C00000"/>
                </a:solidFill>
              </a:rPr>
              <a:t>false</a:t>
            </a:r>
            <a:endParaRPr lang="en-US" sz="1600" dirty="0">
              <a:solidFill>
                <a:srgbClr val="C00000"/>
              </a:solidFill>
            </a:endParaRPr>
          </a:p>
        </p:txBody>
      </p:sp>
      <p:sp>
        <p:nvSpPr>
          <p:cNvPr id="28" name="Freeform 27"/>
          <p:cNvSpPr/>
          <p:nvPr/>
        </p:nvSpPr>
        <p:spPr>
          <a:xfrm>
            <a:off x="1428728" y="4643446"/>
            <a:ext cx="2428892" cy="428628"/>
          </a:xfrm>
          <a:custGeom>
            <a:avLst/>
            <a:gdLst>
              <a:gd name="connsiteX0" fmla="*/ 0 w 2506436"/>
              <a:gd name="connsiteY0" fmla="*/ 719818 h 719818"/>
              <a:gd name="connsiteX1" fmla="*/ 1265465 w 2506436"/>
              <a:gd name="connsiteY1" fmla="*/ 1361 h 719818"/>
              <a:gd name="connsiteX2" fmla="*/ 2506436 w 2506436"/>
              <a:gd name="connsiteY2" fmla="*/ 711654 h 719818"/>
            </a:gdLst>
            <a:ahLst/>
            <a:cxnLst>
              <a:cxn ang="0">
                <a:pos x="connsiteX0" y="connsiteY0"/>
              </a:cxn>
              <a:cxn ang="0">
                <a:pos x="connsiteX1" y="connsiteY1"/>
              </a:cxn>
              <a:cxn ang="0">
                <a:pos x="connsiteX2" y="connsiteY2"/>
              </a:cxn>
            </a:cxnLst>
            <a:rect l="l" t="t" r="r" b="b"/>
            <a:pathLst>
              <a:path w="2506436" h="719818">
                <a:moveTo>
                  <a:pt x="0" y="719818"/>
                </a:moveTo>
                <a:cubicBezTo>
                  <a:pt x="423863" y="361270"/>
                  <a:pt x="847726" y="2722"/>
                  <a:pt x="1265465" y="1361"/>
                </a:cubicBezTo>
                <a:cubicBezTo>
                  <a:pt x="1683204" y="0"/>
                  <a:pt x="2094820" y="355827"/>
                  <a:pt x="2506436" y="711654"/>
                </a:cubicBezTo>
              </a:path>
            </a:pathLst>
          </a:custGeom>
          <a:ln>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29" name="Straight Arrow Connector 28"/>
          <p:cNvCxnSpPr>
            <a:stCxn id="27" idx="0"/>
            <a:endCxn id="17" idx="4"/>
          </p:cNvCxnSpPr>
          <p:nvPr/>
        </p:nvCxnSpPr>
        <p:spPr>
          <a:xfrm rot="5400000" flipH="1" flipV="1">
            <a:off x="4913647" y="4051766"/>
            <a:ext cx="357190" cy="11119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27" idx="0"/>
            <a:endCxn id="23" idx="4"/>
          </p:cNvCxnSpPr>
          <p:nvPr/>
        </p:nvCxnSpPr>
        <p:spPr>
          <a:xfrm rot="5400000" flipH="1" flipV="1">
            <a:off x="5628027" y="3337386"/>
            <a:ext cx="357190" cy="254068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5214942" y="3357562"/>
            <a:ext cx="915636" cy="338554"/>
          </a:xfrm>
          <a:prstGeom prst="rect">
            <a:avLst/>
          </a:prstGeom>
          <a:noFill/>
        </p:spPr>
        <p:txBody>
          <a:bodyPr wrap="none" rtlCol="0">
            <a:spAutoFit/>
          </a:bodyPr>
          <a:lstStyle/>
          <a:p>
            <a:pPr algn="ctr" rtl="0"/>
            <a:r>
              <a:rPr lang="en-US" sz="1600" dirty="0" err="1" smtClean="0"/>
              <a:t>ver</a:t>
            </a:r>
            <a:r>
              <a:rPr lang="en-US" sz="1600" dirty="0" smtClean="0"/>
              <a:t> = 10</a:t>
            </a:r>
            <a:endParaRPr lang="en-US" dirty="0"/>
          </a:p>
        </p:txBody>
      </p:sp>
      <p:sp>
        <p:nvSpPr>
          <p:cNvPr id="32" name="Oval 31"/>
          <p:cNvSpPr/>
          <p:nvPr/>
        </p:nvSpPr>
        <p:spPr>
          <a:xfrm>
            <a:off x="4429124" y="3929066"/>
            <a:ext cx="785818" cy="500066"/>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TextBox 32"/>
          <p:cNvSpPr txBox="1"/>
          <p:nvPr/>
        </p:nvSpPr>
        <p:spPr>
          <a:xfrm>
            <a:off x="4357686" y="4000504"/>
            <a:ext cx="857256" cy="400110"/>
          </a:xfrm>
          <a:prstGeom prst="rect">
            <a:avLst/>
          </a:prstGeom>
          <a:noFill/>
        </p:spPr>
        <p:txBody>
          <a:bodyPr wrap="square" rtlCol="0">
            <a:spAutoFit/>
          </a:bodyPr>
          <a:lstStyle/>
          <a:p>
            <a:pPr algn="ctr" rtl="0"/>
            <a:r>
              <a:rPr lang="en-US" sz="2000" dirty="0" smtClean="0"/>
              <a:t>data</a:t>
            </a:r>
            <a:r>
              <a:rPr lang="en-US" sz="2000" baseline="-25000" dirty="0" smtClean="0"/>
              <a:t>10</a:t>
            </a:r>
            <a:endParaRPr lang="en-US" baseline="-25000" dirty="0"/>
          </a:p>
        </p:txBody>
      </p:sp>
      <p:cxnSp>
        <p:nvCxnSpPr>
          <p:cNvPr id="34" name="Curved Connector 8"/>
          <p:cNvCxnSpPr>
            <a:stCxn id="14" idx="1"/>
            <a:endCxn id="32" idx="7"/>
          </p:cNvCxnSpPr>
          <p:nvPr/>
        </p:nvCxnSpPr>
        <p:spPr>
          <a:xfrm rot="5400000">
            <a:off x="5227943" y="3586671"/>
            <a:ext cx="287547" cy="543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Curved Connector 8"/>
          <p:cNvCxnSpPr>
            <a:stCxn id="9" idx="3"/>
            <a:endCxn id="28" idx="2"/>
          </p:cNvCxnSpPr>
          <p:nvPr/>
        </p:nvCxnSpPr>
        <p:spPr>
          <a:xfrm>
            <a:off x="3428992" y="5047932"/>
            <a:ext cx="428628" cy="1928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6" name="Right Arrow 35"/>
          <p:cNvSpPr/>
          <p:nvPr/>
        </p:nvSpPr>
        <p:spPr>
          <a:xfrm rot="8914667">
            <a:off x="5938617" y="3065207"/>
            <a:ext cx="546590" cy="84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572132" y="2643182"/>
            <a:ext cx="1677062" cy="338554"/>
          </a:xfrm>
          <a:prstGeom prst="rect">
            <a:avLst/>
          </a:prstGeom>
          <a:noFill/>
        </p:spPr>
        <p:txBody>
          <a:bodyPr wrap="square" rtlCol="0">
            <a:spAutoFit/>
          </a:bodyPr>
          <a:lstStyle/>
          <a:p>
            <a:pPr algn="ctr" rtl="0"/>
            <a:r>
              <a:rPr lang="en-US" sz="1600" dirty="0" err="1" smtClean="0"/>
              <a:t>ver</a:t>
            </a:r>
            <a:r>
              <a:rPr lang="en-US" sz="1600" dirty="0" smtClean="0"/>
              <a:t> ≤ start time?</a:t>
            </a:r>
            <a:endParaRPr lang="en-US" sz="1600" dirty="0"/>
          </a:p>
        </p:txBody>
      </p:sp>
      <p:sp>
        <p:nvSpPr>
          <p:cNvPr id="38" name="TextBox 37"/>
          <p:cNvSpPr txBox="1"/>
          <p:nvPr/>
        </p:nvSpPr>
        <p:spPr>
          <a:xfrm>
            <a:off x="3857620" y="5857892"/>
            <a:ext cx="1529586" cy="338554"/>
          </a:xfrm>
          <a:prstGeom prst="rect">
            <a:avLst/>
          </a:prstGeom>
          <a:noFill/>
        </p:spPr>
        <p:txBody>
          <a:bodyPr wrap="none" rtlCol="0">
            <a:spAutoFit/>
          </a:bodyPr>
          <a:lstStyle/>
          <a:p>
            <a:pPr algn="l" rtl="0"/>
            <a:r>
              <a:rPr lang="en-US" sz="1600" dirty="0" smtClean="0"/>
              <a:t>reads o</a:t>
            </a:r>
            <a:r>
              <a:rPr lang="en-US" sz="1600" baseline="-25000" dirty="0" smtClean="0"/>
              <a:t>1</a:t>
            </a:r>
            <a:r>
              <a:rPr lang="en-US" sz="1600" dirty="0" smtClean="0"/>
              <a:t> and o</a:t>
            </a:r>
            <a:r>
              <a:rPr lang="en-US" sz="1600" baseline="-25000" dirty="0" smtClean="0"/>
              <a:t>2</a:t>
            </a:r>
            <a:endParaRPr lang="en-US" sz="1600" baseline="-25000" dirty="0"/>
          </a:p>
        </p:txBody>
      </p:sp>
      <p:sp>
        <p:nvSpPr>
          <p:cNvPr id="39" name="Oval 38"/>
          <p:cNvSpPr/>
          <p:nvPr/>
        </p:nvSpPr>
        <p:spPr>
          <a:xfrm>
            <a:off x="5286380" y="3929066"/>
            <a:ext cx="785818" cy="500066"/>
          </a:xfrm>
          <a:prstGeom prst="ellipse">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6715140" y="3929066"/>
            <a:ext cx="785818" cy="500066"/>
          </a:xfrm>
          <a:prstGeom prst="ellipse">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41" name="Oval 40"/>
          <p:cNvSpPr/>
          <p:nvPr/>
        </p:nvSpPr>
        <p:spPr>
          <a:xfrm>
            <a:off x="785786" y="5857892"/>
            <a:ext cx="714380" cy="428628"/>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2" name="TextBox 41"/>
          <p:cNvSpPr txBox="1"/>
          <p:nvPr/>
        </p:nvSpPr>
        <p:spPr>
          <a:xfrm>
            <a:off x="918584" y="5500702"/>
            <a:ext cx="453971" cy="400110"/>
          </a:xfrm>
          <a:prstGeom prst="rect">
            <a:avLst/>
          </a:prstGeom>
          <a:noFill/>
        </p:spPr>
        <p:txBody>
          <a:bodyPr wrap="none" rtlCol="0">
            <a:spAutoFit/>
          </a:bodyPr>
          <a:lstStyle/>
          <a:p>
            <a:pPr algn="ctr" rtl="0"/>
            <a:r>
              <a:rPr lang="en-US" sz="2000" dirty="0" smtClean="0"/>
              <a:t>T1</a:t>
            </a:r>
            <a:endParaRPr lang="en-US" baseline="-25000" dirty="0"/>
          </a:p>
        </p:txBody>
      </p:sp>
      <p:sp>
        <p:nvSpPr>
          <p:cNvPr id="43" name="TextBox 42"/>
          <p:cNvSpPr txBox="1"/>
          <p:nvPr/>
        </p:nvSpPr>
        <p:spPr>
          <a:xfrm>
            <a:off x="1500166" y="5857892"/>
            <a:ext cx="1588897" cy="338554"/>
          </a:xfrm>
          <a:prstGeom prst="rect">
            <a:avLst/>
          </a:prstGeom>
          <a:noFill/>
        </p:spPr>
        <p:txBody>
          <a:bodyPr wrap="none" rtlCol="0">
            <a:spAutoFit/>
          </a:bodyPr>
          <a:lstStyle/>
          <a:p>
            <a:pPr algn="l" rtl="0"/>
            <a:r>
              <a:rPr lang="en-US" sz="1600" dirty="0" smtClean="0"/>
              <a:t>writes o</a:t>
            </a:r>
            <a:r>
              <a:rPr lang="en-US" sz="1600" baseline="-25000" dirty="0" smtClean="0"/>
              <a:t>1</a:t>
            </a:r>
            <a:r>
              <a:rPr lang="en-US" sz="1600" dirty="0" smtClean="0"/>
              <a:t> and o</a:t>
            </a:r>
            <a:r>
              <a:rPr lang="en-US" sz="1600" baseline="-25000" dirty="0" smtClean="0"/>
              <a:t>2</a:t>
            </a:r>
            <a:endParaRPr lang="en-US" sz="1600" baseline="-25000" dirty="0"/>
          </a:p>
        </p:txBody>
      </p:sp>
      <p:sp>
        <p:nvSpPr>
          <p:cNvPr id="44" name="TextBox 43"/>
          <p:cNvSpPr txBox="1"/>
          <p:nvPr/>
        </p:nvSpPr>
        <p:spPr>
          <a:xfrm>
            <a:off x="6429388" y="5000636"/>
            <a:ext cx="2204450" cy="369332"/>
          </a:xfrm>
          <a:prstGeom prst="rect">
            <a:avLst/>
          </a:prstGeom>
          <a:noFill/>
          <a:ln>
            <a:solidFill>
              <a:schemeClr val="tx1"/>
            </a:solidFill>
          </a:ln>
        </p:spPr>
        <p:txBody>
          <a:bodyPr wrap="none" rtlCol="0">
            <a:spAutoFit/>
          </a:bodyPr>
          <a:lstStyle/>
          <a:p>
            <a:pPr algn="l" rtl="0"/>
            <a:r>
              <a:rPr lang="en-US" dirty="0" smtClean="0">
                <a:solidFill>
                  <a:srgbClr val="C00000"/>
                </a:solidFill>
              </a:rPr>
              <a:t>consistent snapshot</a:t>
            </a:r>
            <a:endParaRPr lang="en-US" dirty="0">
              <a:solidFill>
                <a:srgbClr val="C00000"/>
              </a:solidFill>
            </a:endParaRPr>
          </a:p>
        </p:txBody>
      </p:sp>
      <p:cxnSp>
        <p:nvCxnSpPr>
          <p:cNvPr id="45" name="Straight Arrow Connector 44"/>
          <p:cNvCxnSpPr>
            <a:stCxn id="44" idx="0"/>
            <a:endCxn id="39" idx="5"/>
          </p:cNvCxnSpPr>
          <p:nvPr/>
        </p:nvCxnSpPr>
        <p:spPr>
          <a:xfrm rot="16200000" flipV="1">
            <a:off x="6421998" y="3891020"/>
            <a:ext cx="644737" cy="1574495"/>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4" idx="0"/>
            <a:endCxn id="40" idx="4"/>
          </p:cNvCxnSpPr>
          <p:nvPr/>
        </p:nvCxnSpPr>
        <p:spPr>
          <a:xfrm rot="16200000" flipV="1">
            <a:off x="7034079" y="4503102"/>
            <a:ext cx="571504" cy="423564"/>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Diamond 47"/>
          <p:cNvSpPr/>
          <p:nvPr/>
        </p:nvSpPr>
        <p:spPr>
          <a:xfrm>
            <a:off x="1000100" y="3929066"/>
            <a:ext cx="500066" cy="571504"/>
          </a:xfrm>
          <a:prstGeom prst="diamond">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9" name="TextBox 48"/>
          <p:cNvSpPr txBox="1"/>
          <p:nvPr/>
        </p:nvSpPr>
        <p:spPr>
          <a:xfrm>
            <a:off x="677252" y="3571876"/>
            <a:ext cx="1180131" cy="338554"/>
          </a:xfrm>
          <a:prstGeom prst="rect">
            <a:avLst/>
          </a:prstGeom>
          <a:noFill/>
        </p:spPr>
        <p:txBody>
          <a:bodyPr wrap="none" rtlCol="0">
            <a:spAutoFit/>
          </a:bodyPr>
          <a:lstStyle/>
          <a:p>
            <a:pPr algn="ctr" rtl="0"/>
            <a:r>
              <a:rPr lang="en-US" sz="1600" dirty="0" err="1" smtClean="0"/>
              <a:t>readyPoint</a:t>
            </a:r>
            <a:endParaRPr lang="en-US" dirty="0"/>
          </a:p>
        </p:txBody>
      </p:sp>
      <p:cxnSp>
        <p:nvCxnSpPr>
          <p:cNvPr id="50" name="Curved Connector 8"/>
          <p:cNvCxnSpPr>
            <a:stCxn id="48" idx="3"/>
            <a:endCxn id="8" idx="1"/>
          </p:cNvCxnSpPr>
          <p:nvPr/>
        </p:nvCxnSpPr>
        <p:spPr>
          <a:xfrm>
            <a:off x="1500166" y="4214818"/>
            <a:ext cx="531152" cy="8215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7" name="TextBox 56"/>
          <p:cNvSpPr txBox="1"/>
          <p:nvPr/>
        </p:nvSpPr>
        <p:spPr>
          <a:xfrm>
            <a:off x="714348" y="5929330"/>
            <a:ext cx="830677" cy="338554"/>
          </a:xfrm>
          <a:prstGeom prst="rect">
            <a:avLst/>
          </a:prstGeom>
          <a:noFill/>
        </p:spPr>
        <p:txBody>
          <a:bodyPr wrap="none" rtlCol="0">
            <a:spAutoFit/>
          </a:bodyPr>
          <a:lstStyle/>
          <a:p>
            <a:pPr algn="l" rtl="0"/>
            <a:r>
              <a:rPr lang="en-US" sz="1600" dirty="0" smtClean="0">
                <a:solidFill>
                  <a:srgbClr val="C00000"/>
                </a:solidFill>
              </a:rPr>
              <a:t>paused</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linds(horizontal)">
                                      <p:cBhvr>
                                        <p:cTn id="25" dur="500"/>
                                        <p:tgtEl>
                                          <p:spTgt spid="1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linds(horizontal)">
                                      <p:cBhvr>
                                        <p:cTn id="28" dur="500"/>
                                        <p:tgtEl>
                                          <p:spTgt spid="16"/>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linds(horizontal)">
                                      <p:cBhvr>
                                        <p:cTn id="34" dur="500"/>
                                        <p:tgtEl>
                                          <p:spTgt spid="20"/>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linds(horizontal)">
                                      <p:cBhvr>
                                        <p:cTn id="37" dur="500"/>
                                        <p:tgtEl>
                                          <p:spTgt spid="22"/>
                                        </p:tgtEl>
                                      </p:cBhvr>
                                    </p:animEffect>
                                  </p:childTnLst>
                                </p:cTn>
                              </p:par>
                              <p:par>
                                <p:cTn id="38" presetID="3" presetClass="entr" presetSubtype="10"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blinds(horizontal)">
                                      <p:cBhvr>
                                        <p:cTn id="40" dur="500"/>
                                        <p:tgtEl>
                                          <p:spTgt spid="1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blinds(horizontal)">
                                      <p:cBhvr>
                                        <p:cTn id="43" dur="500"/>
                                        <p:tgtEl>
                                          <p:spTgt spid="18"/>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linds(horizontal)">
                                      <p:cBhvr>
                                        <p:cTn id="46" dur="500"/>
                                        <p:tgtEl>
                                          <p:spTgt spid="17"/>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blinds(horizontal)">
                                      <p:cBhvr>
                                        <p:cTn id="49" dur="500"/>
                                        <p:tgtEl>
                                          <p:spTgt spid="24"/>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linds(horizontal)">
                                      <p:cBhvr>
                                        <p:cTn id="52" dur="500"/>
                                        <p:tgtEl>
                                          <p:spTgt spid="23"/>
                                        </p:tgtEl>
                                      </p:cBhvr>
                                    </p:animEffect>
                                  </p:childTnLst>
                                </p:cTn>
                              </p:par>
                              <p:par>
                                <p:cTn id="53" presetID="3" presetClass="entr" presetSubtype="1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blinds(horizontal)">
                                      <p:cBhvr>
                                        <p:cTn id="55" dur="500"/>
                                        <p:tgtEl>
                                          <p:spTgt spid="25"/>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blinds(horizontal)">
                                      <p:cBhvr>
                                        <p:cTn id="58" dur="500"/>
                                        <p:tgtEl>
                                          <p:spTgt spid="42"/>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blinds(horizontal)">
                                      <p:cBhvr>
                                        <p:cTn id="61" dur="500"/>
                                        <p:tgtEl>
                                          <p:spTgt spid="41"/>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43"/>
                                        </p:tgtEl>
                                        <p:attrNameLst>
                                          <p:attrName>style.visibility</p:attrName>
                                        </p:attrNameLst>
                                      </p:cBhvr>
                                      <p:to>
                                        <p:strVal val="visible"/>
                                      </p:to>
                                    </p:set>
                                    <p:animEffect transition="in" filter="blinds(horizontal)">
                                      <p:cBhvr>
                                        <p:cTn id="64" dur="500"/>
                                        <p:tgtEl>
                                          <p:spTgt spid="43"/>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blinds(horizontal)">
                                      <p:cBhvr>
                                        <p:cTn id="67" dur="500"/>
                                        <p:tgtEl>
                                          <p:spTgt spid="48"/>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49"/>
                                        </p:tgtEl>
                                        <p:attrNameLst>
                                          <p:attrName>style.visibility</p:attrName>
                                        </p:attrNameLst>
                                      </p:cBhvr>
                                      <p:to>
                                        <p:strVal val="visible"/>
                                      </p:to>
                                    </p:set>
                                    <p:animEffect transition="in" filter="blinds(horizontal)">
                                      <p:cBhvr>
                                        <p:cTn id="70" dur="500"/>
                                        <p:tgtEl>
                                          <p:spTgt spid="49"/>
                                        </p:tgtEl>
                                      </p:cBhvr>
                                    </p:animEffect>
                                  </p:childTnLst>
                                </p:cTn>
                              </p:par>
                              <p:par>
                                <p:cTn id="71" presetID="3" presetClass="entr" presetSubtype="10" fill="hold" nodeType="withEffect">
                                  <p:stCondLst>
                                    <p:cond delay="0"/>
                                  </p:stCondLst>
                                  <p:childTnLst>
                                    <p:set>
                                      <p:cBhvr>
                                        <p:cTn id="72" dur="1" fill="hold">
                                          <p:stCondLst>
                                            <p:cond delay="0"/>
                                          </p:stCondLst>
                                        </p:cTn>
                                        <p:tgtEl>
                                          <p:spTgt spid="50"/>
                                        </p:tgtEl>
                                        <p:attrNameLst>
                                          <p:attrName>style.visibility</p:attrName>
                                        </p:attrNameLst>
                                      </p:cBhvr>
                                      <p:to>
                                        <p:strVal val="visible"/>
                                      </p:to>
                                    </p:set>
                                    <p:animEffect transition="in" filter="blinds(horizontal)">
                                      <p:cBhvr>
                                        <p:cTn id="73" dur="500"/>
                                        <p:tgtEl>
                                          <p:spTgt spid="50"/>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blinds(horizontal)">
                                      <p:cBhvr>
                                        <p:cTn id="78" dur="500"/>
                                        <p:tgtEl>
                                          <p:spTgt spid="27"/>
                                        </p:tgtEl>
                                      </p:cBhvr>
                                    </p:animEffect>
                                  </p:childTnLst>
                                </p:cTn>
                              </p:par>
                              <p:par>
                                <p:cTn id="79" presetID="3" presetClass="entr" presetSubtype="10" fill="hold"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blinds(horizontal)">
                                      <p:cBhvr>
                                        <p:cTn id="81" dur="500"/>
                                        <p:tgtEl>
                                          <p:spTgt spid="30"/>
                                        </p:tgtEl>
                                      </p:cBhvr>
                                    </p:animEffect>
                                  </p:childTnLst>
                                </p:cTn>
                              </p:par>
                              <p:par>
                                <p:cTn id="82" presetID="3" presetClass="entr" presetSubtype="10" fill="hold" nodeType="with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blinds(horizontal)">
                                      <p:cBhvr>
                                        <p:cTn id="84" dur="500"/>
                                        <p:tgtEl>
                                          <p:spTgt spid="29"/>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linds(horizontal)">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blinds(horizontal)">
                                      <p:cBhvr>
                                        <p:cTn id="92" dur="500"/>
                                        <p:tgtEl>
                                          <p:spTgt spid="35"/>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blinds(horizontal)">
                                      <p:cBhvr>
                                        <p:cTn id="95" dur="500"/>
                                        <p:tgtEl>
                                          <p:spTgt spid="28"/>
                                        </p:tgtEl>
                                      </p:cBhvr>
                                    </p:animEffect>
                                  </p:childTnLst>
                                </p:cTn>
                              </p:par>
                              <p:par>
                                <p:cTn id="96" presetID="3" presetClass="exit" presetSubtype="10" fill="hold" nodeType="withEffect">
                                  <p:stCondLst>
                                    <p:cond delay="0"/>
                                  </p:stCondLst>
                                  <p:childTnLst>
                                    <p:animEffect transition="out" filter="blinds(horizontal)">
                                      <p:cBhvr>
                                        <p:cTn id="97" dur="500"/>
                                        <p:tgtEl>
                                          <p:spTgt spid="10"/>
                                        </p:tgtEl>
                                      </p:cBhvr>
                                    </p:animEffect>
                                    <p:set>
                                      <p:cBhvr>
                                        <p:cTn id="98" dur="1" fill="hold">
                                          <p:stCondLst>
                                            <p:cond delay="499"/>
                                          </p:stCondLst>
                                        </p:cTn>
                                        <p:tgtEl>
                                          <p:spTgt spid="10"/>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blinds(horizontal)">
                                      <p:cBhvr>
                                        <p:cTn id="103" dur="500"/>
                                        <p:tgtEl>
                                          <p:spTgt spid="33"/>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32"/>
                                        </p:tgtEl>
                                        <p:attrNameLst>
                                          <p:attrName>style.visibility</p:attrName>
                                        </p:attrNameLst>
                                      </p:cBhvr>
                                      <p:to>
                                        <p:strVal val="visible"/>
                                      </p:to>
                                    </p:set>
                                    <p:animEffect transition="in" filter="blinds(horizontal)">
                                      <p:cBhvr>
                                        <p:cTn id="106" dur="500"/>
                                        <p:tgtEl>
                                          <p:spTgt spid="32"/>
                                        </p:tgtEl>
                                      </p:cBhvr>
                                    </p:animEffect>
                                  </p:childTnLst>
                                </p:cTn>
                              </p:par>
                              <p:par>
                                <p:cTn id="107" presetID="3" presetClass="entr" presetSubtype="10" fill="hold" nodeType="withEffect">
                                  <p:stCondLst>
                                    <p:cond delay="0"/>
                                  </p:stCondLst>
                                  <p:childTnLst>
                                    <p:set>
                                      <p:cBhvr>
                                        <p:cTn id="108" dur="1" fill="hold">
                                          <p:stCondLst>
                                            <p:cond delay="0"/>
                                          </p:stCondLst>
                                        </p:cTn>
                                        <p:tgtEl>
                                          <p:spTgt spid="34"/>
                                        </p:tgtEl>
                                        <p:attrNameLst>
                                          <p:attrName>style.visibility</p:attrName>
                                        </p:attrNameLst>
                                      </p:cBhvr>
                                      <p:to>
                                        <p:strVal val="visible"/>
                                      </p:to>
                                    </p:set>
                                    <p:animEffect transition="in" filter="blinds(horizontal)">
                                      <p:cBhvr>
                                        <p:cTn id="109" dur="500"/>
                                        <p:tgtEl>
                                          <p:spTgt spid="34"/>
                                        </p:tgtEl>
                                      </p:cBhvr>
                                    </p:animEffect>
                                  </p:childTnLst>
                                </p:cTn>
                              </p:par>
                              <p:par>
                                <p:cTn id="110" presetID="3" presetClass="exit" presetSubtype="10" fill="hold" nodeType="withEffect">
                                  <p:stCondLst>
                                    <p:cond delay="0"/>
                                  </p:stCondLst>
                                  <p:childTnLst>
                                    <p:animEffect transition="out" filter="blinds(horizontal)">
                                      <p:cBhvr>
                                        <p:cTn id="111" dur="500"/>
                                        <p:tgtEl>
                                          <p:spTgt spid="19"/>
                                        </p:tgtEl>
                                      </p:cBhvr>
                                    </p:animEffect>
                                    <p:set>
                                      <p:cBhvr>
                                        <p:cTn id="112" dur="1" fill="hold">
                                          <p:stCondLst>
                                            <p:cond delay="499"/>
                                          </p:stCondLst>
                                        </p:cTn>
                                        <p:tgtEl>
                                          <p:spTgt spid="19"/>
                                        </p:tgtEl>
                                        <p:attrNameLst>
                                          <p:attrName>style.visibility</p:attrName>
                                        </p:attrNameLst>
                                      </p:cBhvr>
                                      <p:to>
                                        <p:strVal val="hidden"/>
                                      </p:to>
                                    </p:set>
                                  </p:childTnLst>
                                </p:cTn>
                              </p:par>
                              <p:par>
                                <p:cTn id="113" presetID="3" presetClass="entr" presetSubtype="10" fill="hold" grpId="0" nodeType="withEffect">
                                  <p:stCondLst>
                                    <p:cond delay="0"/>
                                  </p:stCondLst>
                                  <p:childTnLst>
                                    <p:set>
                                      <p:cBhvr>
                                        <p:cTn id="114" dur="1" fill="hold">
                                          <p:stCondLst>
                                            <p:cond delay="0"/>
                                          </p:stCondLst>
                                        </p:cTn>
                                        <p:tgtEl>
                                          <p:spTgt spid="31"/>
                                        </p:tgtEl>
                                        <p:attrNameLst>
                                          <p:attrName>style.visibility</p:attrName>
                                        </p:attrNameLst>
                                      </p:cBhvr>
                                      <p:to>
                                        <p:strVal val="visible"/>
                                      </p:to>
                                    </p:set>
                                    <p:animEffect transition="in" filter="blinds(horizontal)">
                                      <p:cBhvr>
                                        <p:cTn id="115" dur="500"/>
                                        <p:tgtEl>
                                          <p:spTgt spid="31"/>
                                        </p:tgtEl>
                                      </p:cBhvr>
                                    </p:animEffect>
                                  </p:childTnLst>
                                </p:cTn>
                              </p:par>
                              <p:par>
                                <p:cTn id="116" presetID="3" presetClass="exit" presetSubtype="10" fill="hold" grpId="1" nodeType="withEffect">
                                  <p:stCondLst>
                                    <p:cond delay="0"/>
                                  </p:stCondLst>
                                  <p:childTnLst>
                                    <p:animEffect transition="out" filter="blinds(horizontal)">
                                      <p:cBhvr>
                                        <p:cTn id="117" dur="500"/>
                                        <p:tgtEl>
                                          <p:spTgt spid="15"/>
                                        </p:tgtEl>
                                      </p:cBhvr>
                                    </p:animEffect>
                                    <p:set>
                                      <p:cBhvr>
                                        <p:cTn id="118" dur="1" fill="hold">
                                          <p:stCondLst>
                                            <p:cond delay="499"/>
                                          </p:stCondLst>
                                        </p:cTn>
                                        <p:tgtEl>
                                          <p:spTgt spid="15"/>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grpId="0" nodeType="clickEffect">
                                  <p:stCondLst>
                                    <p:cond delay="0"/>
                                  </p:stCondLst>
                                  <p:childTnLst>
                                    <p:set>
                                      <p:cBhvr>
                                        <p:cTn id="122" dur="1" fill="hold">
                                          <p:stCondLst>
                                            <p:cond delay="0"/>
                                          </p:stCondLst>
                                        </p:cTn>
                                        <p:tgtEl>
                                          <p:spTgt spid="57"/>
                                        </p:tgtEl>
                                        <p:attrNameLst>
                                          <p:attrName>style.visibility</p:attrName>
                                        </p:attrNameLst>
                                      </p:cBhvr>
                                      <p:to>
                                        <p:strVal val="visible"/>
                                      </p:to>
                                    </p:set>
                                    <p:animEffect transition="in" filter="blinds(horizontal)">
                                      <p:cBhvr>
                                        <p:cTn id="123" dur="500"/>
                                        <p:tgtEl>
                                          <p:spTgt spid="57"/>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12"/>
                                        </p:tgtEl>
                                        <p:attrNameLst>
                                          <p:attrName>style.visibility</p:attrName>
                                        </p:attrNameLst>
                                      </p:cBhvr>
                                      <p:to>
                                        <p:strVal val="visible"/>
                                      </p:to>
                                    </p:set>
                                    <p:animEffect transition="in" filter="blinds(horizontal)">
                                      <p:cBhvr>
                                        <p:cTn id="128" dur="500"/>
                                        <p:tgtEl>
                                          <p:spTgt spid="12"/>
                                        </p:tgtEl>
                                      </p:cBhvr>
                                    </p:animEffect>
                                  </p:childTnLst>
                                </p:cTn>
                              </p:par>
                              <p:par>
                                <p:cTn id="129" presetID="3" presetClass="entr" presetSubtype="10" fill="hold" grpId="0" nodeType="withEffect">
                                  <p:stCondLst>
                                    <p:cond delay="0"/>
                                  </p:stCondLst>
                                  <p:childTnLst>
                                    <p:set>
                                      <p:cBhvr>
                                        <p:cTn id="130" dur="1" fill="hold">
                                          <p:stCondLst>
                                            <p:cond delay="0"/>
                                          </p:stCondLst>
                                        </p:cTn>
                                        <p:tgtEl>
                                          <p:spTgt spid="11"/>
                                        </p:tgtEl>
                                        <p:attrNameLst>
                                          <p:attrName>style.visibility</p:attrName>
                                        </p:attrNameLst>
                                      </p:cBhvr>
                                      <p:to>
                                        <p:strVal val="visible"/>
                                      </p:to>
                                    </p:set>
                                    <p:animEffect transition="in" filter="blinds(horizontal)">
                                      <p:cBhvr>
                                        <p:cTn id="131" dur="500"/>
                                        <p:tgtEl>
                                          <p:spTgt spid="11"/>
                                        </p:tgtEl>
                                      </p:cBhvr>
                                    </p:animEffect>
                                  </p:childTnLst>
                                </p:cTn>
                              </p:par>
                              <p:par>
                                <p:cTn id="132" presetID="3" presetClass="entr" presetSubtype="10" fill="hold" nodeType="withEffect">
                                  <p:stCondLst>
                                    <p:cond delay="0"/>
                                  </p:stCondLst>
                                  <p:childTnLst>
                                    <p:set>
                                      <p:cBhvr>
                                        <p:cTn id="133" dur="1" fill="hold">
                                          <p:stCondLst>
                                            <p:cond delay="0"/>
                                          </p:stCondLst>
                                        </p:cTn>
                                        <p:tgtEl>
                                          <p:spTgt spid="13"/>
                                        </p:tgtEl>
                                        <p:attrNameLst>
                                          <p:attrName>style.visibility</p:attrName>
                                        </p:attrNameLst>
                                      </p:cBhvr>
                                      <p:to>
                                        <p:strVal val="visible"/>
                                      </p:to>
                                    </p:set>
                                    <p:animEffect transition="in" filter="blinds(horizontal)">
                                      <p:cBhvr>
                                        <p:cTn id="134" dur="500"/>
                                        <p:tgtEl>
                                          <p:spTgt spid="13"/>
                                        </p:tgtEl>
                                      </p:cBhvr>
                                    </p:animEffect>
                                  </p:childTnLst>
                                </p:cTn>
                              </p:par>
                              <p:par>
                                <p:cTn id="135" presetID="3" presetClass="entr" presetSubtype="10" fill="hold" grpId="0" nodeType="withEffect">
                                  <p:stCondLst>
                                    <p:cond delay="0"/>
                                  </p:stCondLst>
                                  <p:childTnLst>
                                    <p:set>
                                      <p:cBhvr>
                                        <p:cTn id="136" dur="1" fill="hold">
                                          <p:stCondLst>
                                            <p:cond delay="0"/>
                                          </p:stCondLst>
                                        </p:cTn>
                                        <p:tgtEl>
                                          <p:spTgt spid="38"/>
                                        </p:tgtEl>
                                        <p:attrNameLst>
                                          <p:attrName>style.visibility</p:attrName>
                                        </p:attrNameLst>
                                      </p:cBhvr>
                                      <p:to>
                                        <p:strVal val="visible"/>
                                      </p:to>
                                    </p:set>
                                    <p:animEffect transition="in" filter="blinds(horizontal)">
                                      <p:cBhvr>
                                        <p:cTn id="137" dur="500"/>
                                        <p:tgtEl>
                                          <p:spTgt spid="38"/>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37"/>
                                        </p:tgtEl>
                                        <p:attrNameLst>
                                          <p:attrName>style.visibility</p:attrName>
                                        </p:attrNameLst>
                                      </p:cBhvr>
                                      <p:to>
                                        <p:strVal val="visible"/>
                                      </p:to>
                                    </p:set>
                                    <p:animEffect transition="in" filter="blinds(horizontal)">
                                      <p:cBhvr>
                                        <p:cTn id="142" dur="500"/>
                                        <p:tgtEl>
                                          <p:spTgt spid="37"/>
                                        </p:tgtEl>
                                      </p:cBhvr>
                                    </p:animEffect>
                                  </p:childTnLst>
                                </p:cTn>
                              </p:par>
                              <p:par>
                                <p:cTn id="143" presetID="3" presetClass="entr" presetSubtype="10" fill="hold" grpId="0" nodeType="withEffect">
                                  <p:stCondLst>
                                    <p:cond delay="0"/>
                                  </p:stCondLst>
                                  <p:childTnLst>
                                    <p:set>
                                      <p:cBhvr>
                                        <p:cTn id="144" dur="1" fill="hold">
                                          <p:stCondLst>
                                            <p:cond delay="0"/>
                                          </p:stCondLst>
                                        </p:cTn>
                                        <p:tgtEl>
                                          <p:spTgt spid="36"/>
                                        </p:tgtEl>
                                        <p:attrNameLst>
                                          <p:attrName>style.visibility</p:attrName>
                                        </p:attrNameLst>
                                      </p:cBhvr>
                                      <p:to>
                                        <p:strVal val="visible"/>
                                      </p:to>
                                    </p:set>
                                    <p:animEffect transition="in" filter="blinds(horizontal)">
                                      <p:cBhvr>
                                        <p:cTn id="145" dur="500"/>
                                        <p:tgtEl>
                                          <p:spTgt spid="36"/>
                                        </p:tgtEl>
                                      </p:cBhvr>
                                    </p:animEffect>
                                  </p:childTnLst>
                                </p:cTn>
                              </p:par>
                            </p:childTnLst>
                          </p:cTn>
                        </p:par>
                      </p:childTnLst>
                    </p:cTn>
                  </p:par>
                  <p:par>
                    <p:cTn id="146" fill="hold">
                      <p:stCondLst>
                        <p:cond delay="indefinite"/>
                      </p:stCondLst>
                      <p:childTnLst>
                        <p:par>
                          <p:cTn id="147" fill="hold">
                            <p:stCondLst>
                              <p:cond delay="0"/>
                            </p:stCondLst>
                            <p:childTnLst>
                              <p:par>
                                <p:cTn id="148" presetID="3" presetClass="entr" presetSubtype="10" fill="hold" grpId="0" nodeType="clickEffect">
                                  <p:stCondLst>
                                    <p:cond delay="0"/>
                                  </p:stCondLst>
                                  <p:childTnLst>
                                    <p:set>
                                      <p:cBhvr>
                                        <p:cTn id="149" dur="1" fill="hold">
                                          <p:stCondLst>
                                            <p:cond delay="0"/>
                                          </p:stCondLst>
                                        </p:cTn>
                                        <p:tgtEl>
                                          <p:spTgt spid="39"/>
                                        </p:tgtEl>
                                        <p:attrNameLst>
                                          <p:attrName>style.visibility</p:attrName>
                                        </p:attrNameLst>
                                      </p:cBhvr>
                                      <p:to>
                                        <p:strVal val="visible"/>
                                      </p:to>
                                    </p:set>
                                    <p:animEffect transition="in" filter="blinds(horizontal)">
                                      <p:cBhvr>
                                        <p:cTn id="150" dur="500"/>
                                        <p:tgtEl>
                                          <p:spTgt spid="39"/>
                                        </p:tgtEl>
                                      </p:cBhvr>
                                    </p:animEffect>
                                  </p:childTnLst>
                                </p:cTn>
                              </p:par>
                            </p:childTnLst>
                          </p:cTn>
                        </p:par>
                      </p:childTnLst>
                    </p:cTn>
                  </p:par>
                  <p:par>
                    <p:cTn id="151" fill="hold">
                      <p:stCondLst>
                        <p:cond delay="indefinite"/>
                      </p:stCondLst>
                      <p:childTnLst>
                        <p:par>
                          <p:cTn id="152" fill="hold">
                            <p:stCondLst>
                              <p:cond delay="0"/>
                            </p:stCondLst>
                            <p:childTnLst>
                              <p:par>
                                <p:cTn id="153" presetID="63" presetClass="path" presetSubtype="0" accel="50000" decel="50000" fill="hold" grpId="1" nodeType="clickEffect">
                                  <p:stCondLst>
                                    <p:cond delay="0"/>
                                  </p:stCondLst>
                                  <p:childTnLst>
                                    <p:animMotion origin="layout" path="M -2.77778E-6 7.40741E-7 L 0.17483 -0.00579 " pathEditMode="relative" rAng="0" ptsTypes="AA">
                                      <p:cBhvr>
                                        <p:cTn id="154" dur="2000" fill="hold"/>
                                        <p:tgtEl>
                                          <p:spTgt spid="36"/>
                                        </p:tgtEl>
                                        <p:attrNameLst>
                                          <p:attrName>ppt_x</p:attrName>
                                          <p:attrName>ppt_y</p:attrName>
                                        </p:attrNameLst>
                                      </p:cBhvr>
                                      <p:rCtr x="87" y="-3"/>
                                    </p:animMotion>
                                  </p:childTnLst>
                                </p:cTn>
                              </p:par>
                              <p:par>
                                <p:cTn id="155" presetID="63" presetClass="path" presetSubtype="0" accel="50000" decel="50000" fill="hold" grpId="1" nodeType="withEffect">
                                  <p:stCondLst>
                                    <p:cond delay="0"/>
                                  </p:stCondLst>
                                  <p:childTnLst>
                                    <p:animMotion origin="layout" path="M -4.16667E-6 -3.7037E-6 L 0.18473 -0.00463 " pathEditMode="relative" rAng="0" ptsTypes="AA">
                                      <p:cBhvr>
                                        <p:cTn id="156" dur="2000" fill="hold"/>
                                        <p:tgtEl>
                                          <p:spTgt spid="37"/>
                                        </p:tgtEl>
                                        <p:attrNameLst>
                                          <p:attrName>ppt_x</p:attrName>
                                          <p:attrName>ppt_y</p:attrName>
                                        </p:attrNameLst>
                                      </p:cBhvr>
                                      <p:rCtr x="92" y="-2"/>
                                    </p:animMotion>
                                  </p:childTnLst>
                                </p:cTn>
                              </p:par>
                            </p:childTnLst>
                          </p:cTn>
                        </p:par>
                      </p:childTnLst>
                    </p:cTn>
                  </p:par>
                  <p:par>
                    <p:cTn id="157" fill="hold">
                      <p:stCondLst>
                        <p:cond delay="indefinite"/>
                      </p:stCondLst>
                      <p:childTnLst>
                        <p:par>
                          <p:cTn id="158" fill="hold">
                            <p:stCondLst>
                              <p:cond delay="0"/>
                            </p:stCondLst>
                            <p:childTnLst>
                              <p:par>
                                <p:cTn id="159" presetID="3" presetClass="entr" presetSubtype="10" fill="hold" grpId="0" nodeType="clickEffect">
                                  <p:stCondLst>
                                    <p:cond delay="0"/>
                                  </p:stCondLst>
                                  <p:childTnLst>
                                    <p:set>
                                      <p:cBhvr>
                                        <p:cTn id="160" dur="1" fill="hold">
                                          <p:stCondLst>
                                            <p:cond delay="0"/>
                                          </p:stCondLst>
                                        </p:cTn>
                                        <p:tgtEl>
                                          <p:spTgt spid="40"/>
                                        </p:tgtEl>
                                        <p:attrNameLst>
                                          <p:attrName>style.visibility</p:attrName>
                                        </p:attrNameLst>
                                      </p:cBhvr>
                                      <p:to>
                                        <p:strVal val="visible"/>
                                      </p:to>
                                    </p:set>
                                    <p:animEffect transition="in" filter="blinds(horizontal)">
                                      <p:cBhvr>
                                        <p:cTn id="161" dur="500"/>
                                        <p:tgtEl>
                                          <p:spTgt spid="40"/>
                                        </p:tgtEl>
                                      </p:cBhvr>
                                    </p:animEffect>
                                  </p:childTnLst>
                                </p:cTn>
                              </p:par>
                            </p:childTnLst>
                          </p:cTn>
                        </p:par>
                      </p:childTnLst>
                    </p:cTn>
                  </p:par>
                  <p:par>
                    <p:cTn id="162" fill="hold">
                      <p:stCondLst>
                        <p:cond delay="indefinite"/>
                      </p:stCondLst>
                      <p:childTnLst>
                        <p:par>
                          <p:cTn id="163" fill="hold">
                            <p:stCondLst>
                              <p:cond delay="0"/>
                            </p:stCondLst>
                            <p:childTnLst>
                              <p:par>
                                <p:cTn id="164" presetID="3" presetClass="entr" presetSubtype="10" fill="hold" grpId="0" nodeType="clickEffect">
                                  <p:stCondLst>
                                    <p:cond delay="0"/>
                                  </p:stCondLst>
                                  <p:childTnLst>
                                    <p:set>
                                      <p:cBhvr>
                                        <p:cTn id="165" dur="1" fill="hold">
                                          <p:stCondLst>
                                            <p:cond delay="0"/>
                                          </p:stCondLst>
                                        </p:cTn>
                                        <p:tgtEl>
                                          <p:spTgt spid="44"/>
                                        </p:tgtEl>
                                        <p:attrNameLst>
                                          <p:attrName>style.visibility</p:attrName>
                                        </p:attrNameLst>
                                      </p:cBhvr>
                                      <p:to>
                                        <p:strVal val="visible"/>
                                      </p:to>
                                    </p:set>
                                    <p:animEffect transition="in" filter="blinds(horizontal)">
                                      <p:cBhvr>
                                        <p:cTn id="166" dur="500"/>
                                        <p:tgtEl>
                                          <p:spTgt spid="44"/>
                                        </p:tgtEl>
                                      </p:cBhvr>
                                    </p:animEffect>
                                  </p:childTnLst>
                                </p:cTn>
                              </p:par>
                              <p:par>
                                <p:cTn id="167" presetID="3" presetClass="entr" presetSubtype="10" fill="hold" nodeType="withEffect">
                                  <p:stCondLst>
                                    <p:cond delay="0"/>
                                  </p:stCondLst>
                                  <p:childTnLst>
                                    <p:set>
                                      <p:cBhvr>
                                        <p:cTn id="168" dur="1" fill="hold">
                                          <p:stCondLst>
                                            <p:cond delay="0"/>
                                          </p:stCondLst>
                                        </p:cTn>
                                        <p:tgtEl>
                                          <p:spTgt spid="46"/>
                                        </p:tgtEl>
                                        <p:attrNameLst>
                                          <p:attrName>style.visibility</p:attrName>
                                        </p:attrNameLst>
                                      </p:cBhvr>
                                      <p:to>
                                        <p:strVal val="visible"/>
                                      </p:to>
                                    </p:set>
                                    <p:animEffect transition="in" filter="blinds(horizontal)">
                                      <p:cBhvr>
                                        <p:cTn id="169" dur="500"/>
                                        <p:tgtEl>
                                          <p:spTgt spid="46"/>
                                        </p:tgtEl>
                                      </p:cBhvr>
                                    </p:animEffect>
                                  </p:childTnLst>
                                </p:cTn>
                              </p:par>
                              <p:par>
                                <p:cTn id="170" presetID="3" presetClass="entr" presetSubtype="10" fill="hold" nodeType="withEffect">
                                  <p:stCondLst>
                                    <p:cond delay="0"/>
                                  </p:stCondLst>
                                  <p:childTnLst>
                                    <p:set>
                                      <p:cBhvr>
                                        <p:cTn id="171" dur="1" fill="hold">
                                          <p:stCondLst>
                                            <p:cond delay="0"/>
                                          </p:stCondLst>
                                        </p:cTn>
                                        <p:tgtEl>
                                          <p:spTgt spid="45"/>
                                        </p:tgtEl>
                                        <p:attrNameLst>
                                          <p:attrName>style.visibility</p:attrName>
                                        </p:attrNameLst>
                                      </p:cBhvr>
                                      <p:to>
                                        <p:strVal val="visible"/>
                                      </p:to>
                                    </p:set>
                                    <p:animEffect transition="in" filter="blinds(horizontal)">
                                      <p:cBhvr>
                                        <p:cTn id="17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1" grpId="0" animBg="1"/>
      <p:bldP spid="12" grpId="0"/>
      <p:bldP spid="14" grpId="0" animBg="1"/>
      <p:bldP spid="15" grpId="0"/>
      <p:bldP spid="15" grpId="1"/>
      <p:bldP spid="16" grpId="0"/>
      <p:bldP spid="17" grpId="0" animBg="1"/>
      <p:bldP spid="18" grpId="0"/>
      <p:bldP spid="20" grpId="0" animBg="1"/>
      <p:bldP spid="21" grpId="0"/>
      <p:bldP spid="22" grpId="0"/>
      <p:bldP spid="23" grpId="0" animBg="1"/>
      <p:bldP spid="24" grpId="0"/>
      <p:bldP spid="26" grpId="0" animBg="1"/>
      <p:bldP spid="27" grpId="0"/>
      <p:bldP spid="28" grpId="0" animBg="1"/>
      <p:bldP spid="31" grpId="0"/>
      <p:bldP spid="32" grpId="0" animBg="1"/>
      <p:bldP spid="33" grpId="0"/>
      <p:bldP spid="36" grpId="0" animBg="1"/>
      <p:bldP spid="36" grpId="1" animBg="1"/>
      <p:bldP spid="37" grpId="0"/>
      <p:bldP spid="37" grpId="1"/>
      <p:bldP spid="38" grpId="0"/>
      <p:bldP spid="39" grpId="0" animBg="1"/>
      <p:bldP spid="40" grpId="0" animBg="1"/>
      <p:bldP spid="41" grpId="0" animBg="1"/>
      <p:bldP spid="42" grpId="0"/>
      <p:bldP spid="43" grpId="0"/>
      <p:bldP spid="44" grpId="0" animBg="1"/>
      <p:bldP spid="48" grpId="0" animBg="1"/>
      <p:bldP spid="49" grpId="0"/>
      <p:bldP spid="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Limiting time point traversals</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17</a:t>
            </a:fld>
            <a:endParaRPr lang="he-IL"/>
          </a:p>
        </p:txBody>
      </p:sp>
      <p:sp>
        <p:nvSpPr>
          <p:cNvPr id="5" name="Content Placeholder 4"/>
          <p:cNvSpPr>
            <a:spLocks noGrp="1"/>
          </p:cNvSpPr>
          <p:nvPr>
            <p:ph sz="quarter" idx="1"/>
          </p:nvPr>
        </p:nvSpPr>
        <p:spPr>
          <a:xfrm>
            <a:off x="285720" y="1500174"/>
            <a:ext cx="8503920" cy="2830646"/>
          </a:xfrm>
        </p:spPr>
        <p:txBody>
          <a:bodyPr>
            <a:normAutofit/>
          </a:bodyPr>
          <a:lstStyle/>
          <a:p>
            <a:r>
              <a:rPr lang="en-US" dirty="0" smtClean="0"/>
              <a:t>The number of traversed time points might be large</a:t>
            </a:r>
          </a:p>
          <a:p>
            <a:pPr lvl="1"/>
            <a:r>
              <a:rPr lang="en-US" dirty="0" smtClean="0"/>
              <a:t>a long read-only </a:t>
            </a:r>
            <a:r>
              <a:rPr lang="en-US" dirty="0" err="1" smtClean="0"/>
              <a:t>txn</a:t>
            </a:r>
            <a:r>
              <a:rPr lang="en-US" dirty="0" smtClean="0"/>
              <a:t> interleaves with a lot of short update txns</a:t>
            </a:r>
          </a:p>
          <a:p>
            <a:r>
              <a:rPr lang="en-US" dirty="0" smtClean="0"/>
              <a:t>Limit this number</a:t>
            </a:r>
          </a:p>
          <a:p>
            <a:pPr lvl="1"/>
            <a:r>
              <a:rPr lang="en-US" dirty="0" smtClean="0"/>
              <a:t>the </a:t>
            </a:r>
            <a:r>
              <a:rPr lang="en-US" dirty="0" err="1" smtClean="0"/>
              <a:t>txn</a:t>
            </a:r>
            <a:r>
              <a:rPr lang="en-US" dirty="0" smtClean="0"/>
              <a:t> is aborted after traversing </a:t>
            </a:r>
            <a:r>
              <a:rPr lang="en-US" dirty="0" err="1" smtClean="0"/>
              <a:t>WindowSize</a:t>
            </a:r>
            <a:r>
              <a:rPr lang="en-US" dirty="0" smtClean="0"/>
              <a:t> time points</a:t>
            </a:r>
          </a:p>
          <a:p>
            <a:r>
              <a:rPr lang="en-US" dirty="0" smtClean="0"/>
              <a:t>Breaks the guarantee of </a:t>
            </a:r>
            <a:r>
              <a:rPr lang="en-US" dirty="0" err="1" smtClean="0"/>
              <a:t>unabortable</a:t>
            </a:r>
            <a:r>
              <a:rPr lang="en-US" dirty="0" smtClean="0"/>
              <a:t> read-only txns</a:t>
            </a:r>
          </a:p>
          <a:p>
            <a:pPr lvl="1"/>
            <a:r>
              <a:rPr lang="en-US" dirty="0" smtClean="0"/>
              <a:t>but improves performance</a:t>
            </a:r>
          </a:p>
        </p:txBody>
      </p:sp>
      <p:sp>
        <p:nvSpPr>
          <p:cNvPr id="6" name="Oval 5"/>
          <p:cNvSpPr/>
          <p:nvPr/>
        </p:nvSpPr>
        <p:spPr>
          <a:xfrm>
            <a:off x="1000100" y="5643578"/>
            <a:ext cx="714380" cy="428628"/>
          </a:xfrm>
          <a:prstGeom prst="ellipse">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1132898" y="5286388"/>
            <a:ext cx="453971" cy="400110"/>
          </a:xfrm>
          <a:prstGeom prst="rect">
            <a:avLst/>
          </a:prstGeom>
          <a:noFill/>
        </p:spPr>
        <p:txBody>
          <a:bodyPr wrap="none" rtlCol="0">
            <a:spAutoFit/>
          </a:bodyPr>
          <a:lstStyle/>
          <a:p>
            <a:pPr algn="ctr" rtl="0"/>
            <a:r>
              <a:rPr lang="en-US" sz="2000" dirty="0" smtClean="0"/>
              <a:t>T1</a:t>
            </a:r>
            <a:endParaRPr lang="en-US" baseline="-25000" dirty="0"/>
          </a:p>
        </p:txBody>
      </p:sp>
      <p:sp>
        <p:nvSpPr>
          <p:cNvPr id="8" name="Rectangle 7"/>
          <p:cNvSpPr/>
          <p:nvPr/>
        </p:nvSpPr>
        <p:spPr>
          <a:xfrm>
            <a:off x="1714480" y="4857760"/>
            <a:ext cx="68329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9" name="Curved Connector 8"/>
          <p:cNvCxnSpPr>
            <a:stCxn id="8" idx="3"/>
          </p:cNvCxnSpPr>
          <p:nvPr/>
        </p:nvCxnSpPr>
        <p:spPr>
          <a:xfrm>
            <a:off x="2397774" y="5000636"/>
            <a:ext cx="3882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2786050" y="4857760"/>
            <a:ext cx="68329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4" name="Curved Connector 8"/>
          <p:cNvCxnSpPr>
            <a:stCxn id="13" idx="3"/>
          </p:cNvCxnSpPr>
          <p:nvPr/>
        </p:nvCxnSpPr>
        <p:spPr>
          <a:xfrm>
            <a:off x="3469344" y="5000636"/>
            <a:ext cx="3882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Rectangle 14"/>
          <p:cNvSpPr/>
          <p:nvPr/>
        </p:nvSpPr>
        <p:spPr>
          <a:xfrm>
            <a:off x="3857620" y="4857760"/>
            <a:ext cx="68329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6" name="Curved Connector 8"/>
          <p:cNvCxnSpPr>
            <a:stCxn id="15" idx="3"/>
          </p:cNvCxnSpPr>
          <p:nvPr/>
        </p:nvCxnSpPr>
        <p:spPr>
          <a:xfrm>
            <a:off x="4540914" y="5000636"/>
            <a:ext cx="3882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Rectangle 16"/>
          <p:cNvSpPr/>
          <p:nvPr/>
        </p:nvSpPr>
        <p:spPr>
          <a:xfrm>
            <a:off x="6000760" y="4857760"/>
            <a:ext cx="68329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8" name="Curved Connector 8"/>
          <p:cNvCxnSpPr>
            <a:stCxn id="17" idx="3"/>
          </p:cNvCxnSpPr>
          <p:nvPr/>
        </p:nvCxnSpPr>
        <p:spPr>
          <a:xfrm>
            <a:off x="6684054" y="5000636"/>
            <a:ext cx="3882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7072330" y="4857760"/>
            <a:ext cx="683294" cy="285752"/>
          </a:xfrm>
          <a:prstGeom prst="rect">
            <a:avLst/>
          </a:prstGeom>
          <a:no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20" name="Curved Connector 8"/>
          <p:cNvCxnSpPr>
            <a:stCxn id="19" idx="3"/>
          </p:cNvCxnSpPr>
          <p:nvPr/>
        </p:nvCxnSpPr>
        <p:spPr>
          <a:xfrm>
            <a:off x="7755624" y="5000636"/>
            <a:ext cx="38827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5143504" y="4714884"/>
            <a:ext cx="474810" cy="523220"/>
          </a:xfrm>
          <a:prstGeom prst="rect">
            <a:avLst/>
          </a:prstGeom>
          <a:noFill/>
        </p:spPr>
        <p:txBody>
          <a:bodyPr wrap="none" rtlCol="0">
            <a:spAutoFit/>
          </a:bodyPr>
          <a:lstStyle/>
          <a:p>
            <a:r>
              <a:rPr lang="en-US" sz="2800" dirty="0" smtClean="0"/>
              <a:t>…</a:t>
            </a:r>
            <a:endParaRPr lang="en-US" sz="2800" dirty="0"/>
          </a:p>
        </p:txBody>
      </p:sp>
      <p:cxnSp>
        <p:nvCxnSpPr>
          <p:cNvPr id="23" name="Straight Arrow Connector 22"/>
          <p:cNvCxnSpPr>
            <a:stCxn id="6" idx="7"/>
            <a:endCxn id="8" idx="2"/>
          </p:cNvCxnSpPr>
          <p:nvPr/>
        </p:nvCxnSpPr>
        <p:spPr>
          <a:xfrm rot="5400000" flipH="1" flipV="1">
            <a:off x="1551576" y="5201798"/>
            <a:ext cx="562837" cy="4462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Left Brace 25"/>
          <p:cNvSpPr/>
          <p:nvPr/>
        </p:nvSpPr>
        <p:spPr>
          <a:xfrm rot="16200000">
            <a:off x="4036215" y="2964653"/>
            <a:ext cx="357190" cy="5000660"/>
          </a:xfrm>
          <a:prstGeom prst="leftBrace">
            <a:avLst>
              <a:gd name="adj1" fmla="val 8333"/>
              <a:gd name="adj2" fmla="val 50000"/>
            </a:avLst>
          </a:prstGeom>
          <a:ln>
            <a:solidFill>
              <a:srgbClr val="7030A0"/>
            </a:solidFill>
          </a:ln>
        </p:spPr>
        <p:style>
          <a:lnRef idx="1">
            <a:schemeClr val="dk1"/>
          </a:lnRef>
          <a:fillRef idx="0">
            <a:schemeClr val="dk1"/>
          </a:fillRef>
          <a:effectRef idx="0">
            <a:schemeClr val="dk1"/>
          </a:effectRef>
          <a:fontRef idx="minor">
            <a:schemeClr val="tx1"/>
          </a:fontRef>
        </p:style>
        <p:txBody>
          <a:bodyPr rtlCol="1" anchor="ctr"/>
          <a:lstStyle/>
          <a:p>
            <a:pPr algn="ctr"/>
            <a:endParaRPr lang="he-IL"/>
          </a:p>
        </p:txBody>
      </p:sp>
      <p:sp>
        <p:nvSpPr>
          <p:cNvPr id="27" name="TextBox 26"/>
          <p:cNvSpPr txBox="1"/>
          <p:nvPr/>
        </p:nvSpPr>
        <p:spPr>
          <a:xfrm>
            <a:off x="8286776" y="4714884"/>
            <a:ext cx="474810" cy="523220"/>
          </a:xfrm>
          <a:prstGeom prst="rect">
            <a:avLst/>
          </a:prstGeom>
          <a:noFill/>
        </p:spPr>
        <p:txBody>
          <a:bodyPr wrap="none" rtlCol="0">
            <a:spAutoFit/>
          </a:bodyPr>
          <a:lstStyle/>
          <a:p>
            <a:r>
              <a:rPr lang="en-US" sz="2800" dirty="0" smtClean="0"/>
              <a:t>…</a:t>
            </a:r>
            <a:endParaRPr lang="en-US" sz="2800" dirty="0"/>
          </a:p>
        </p:txBody>
      </p:sp>
      <p:sp>
        <p:nvSpPr>
          <p:cNvPr id="28" name="TextBox 27"/>
          <p:cNvSpPr txBox="1"/>
          <p:nvPr/>
        </p:nvSpPr>
        <p:spPr>
          <a:xfrm>
            <a:off x="3571868" y="5643578"/>
            <a:ext cx="1314782" cy="338554"/>
          </a:xfrm>
          <a:prstGeom prst="rect">
            <a:avLst/>
          </a:prstGeom>
          <a:noFill/>
        </p:spPr>
        <p:txBody>
          <a:bodyPr wrap="none" rtlCol="0">
            <a:spAutoFit/>
          </a:bodyPr>
          <a:lstStyle/>
          <a:p>
            <a:pPr algn="ctr" rtl="0"/>
            <a:r>
              <a:rPr lang="en-US" sz="1600" dirty="0" err="1" smtClean="0"/>
              <a:t>WindowSize</a:t>
            </a:r>
            <a:endParaRPr lang="en-US" dirty="0"/>
          </a:p>
        </p:txBody>
      </p:sp>
      <p:sp>
        <p:nvSpPr>
          <p:cNvPr id="24" name="TextBox 23"/>
          <p:cNvSpPr txBox="1"/>
          <p:nvPr/>
        </p:nvSpPr>
        <p:spPr>
          <a:xfrm>
            <a:off x="1571604" y="4572008"/>
            <a:ext cx="1013419" cy="276999"/>
          </a:xfrm>
          <a:prstGeom prst="rect">
            <a:avLst/>
          </a:prstGeom>
          <a:noFill/>
        </p:spPr>
        <p:txBody>
          <a:bodyPr wrap="none" rtlCol="0">
            <a:spAutoFit/>
          </a:bodyPr>
          <a:lstStyle/>
          <a:p>
            <a:pPr algn="l" rtl="0"/>
            <a:r>
              <a:rPr lang="en-US" sz="1200" dirty="0" smtClean="0"/>
              <a:t>time point 9</a:t>
            </a:r>
            <a:endParaRPr lang="en-US" sz="1600" dirty="0"/>
          </a:p>
        </p:txBody>
      </p:sp>
      <p:sp>
        <p:nvSpPr>
          <p:cNvPr id="25" name="TextBox 24"/>
          <p:cNvSpPr txBox="1"/>
          <p:nvPr/>
        </p:nvSpPr>
        <p:spPr>
          <a:xfrm>
            <a:off x="2571736" y="4572008"/>
            <a:ext cx="1087157" cy="276999"/>
          </a:xfrm>
          <a:prstGeom prst="rect">
            <a:avLst/>
          </a:prstGeom>
          <a:noFill/>
        </p:spPr>
        <p:txBody>
          <a:bodyPr wrap="none" rtlCol="0">
            <a:spAutoFit/>
          </a:bodyPr>
          <a:lstStyle/>
          <a:p>
            <a:pPr algn="l" rtl="0"/>
            <a:r>
              <a:rPr lang="en-US" sz="1200" dirty="0" smtClean="0"/>
              <a:t>time point 10</a:t>
            </a:r>
            <a:endParaRPr lang="en-US" dirty="0"/>
          </a:p>
        </p:txBody>
      </p:sp>
      <p:sp>
        <p:nvSpPr>
          <p:cNvPr id="29" name="TextBox 28"/>
          <p:cNvSpPr txBox="1"/>
          <p:nvPr/>
        </p:nvSpPr>
        <p:spPr>
          <a:xfrm>
            <a:off x="3643306" y="4572008"/>
            <a:ext cx="1087157" cy="276999"/>
          </a:xfrm>
          <a:prstGeom prst="rect">
            <a:avLst/>
          </a:prstGeom>
          <a:noFill/>
        </p:spPr>
        <p:txBody>
          <a:bodyPr wrap="none" rtlCol="0">
            <a:spAutoFit/>
          </a:bodyPr>
          <a:lstStyle/>
          <a:p>
            <a:pPr algn="l" rtl="0"/>
            <a:r>
              <a:rPr lang="en-US" sz="1200" dirty="0" smtClean="0"/>
              <a:t>time point 11</a:t>
            </a:r>
            <a:endParaRPr lang="en-US" dirty="0"/>
          </a:p>
        </p:txBody>
      </p:sp>
      <p:sp>
        <p:nvSpPr>
          <p:cNvPr id="30" name="TextBox 29"/>
          <p:cNvSpPr txBox="1"/>
          <p:nvPr/>
        </p:nvSpPr>
        <p:spPr>
          <a:xfrm>
            <a:off x="5786446" y="4572008"/>
            <a:ext cx="1095172" cy="276999"/>
          </a:xfrm>
          <a:prstGeom prst="rect">
            <a:avLst/>
          </a:prstGeom>
          <a:noFill/>
        </p:spPr>
        <p:txBody>
          <a:bodyPr wrap="none" rtlCol="0">
            <a:spAutoFit/>
          </a:bodyPr>
          <a:lstStyle/>
          <a:p>
            <a:pPr algn="l" rtl="0"/>
            <a:r>
              <a:rPr lang="en-US" sz="1200" dirty="0" smtClean="0"/>
              <a:t>time point 59</a:t>
            </a:r>
            <a:endParaRPr lang="en-US" dirty="0"/>
          </a:p>
        </p:txBody>
      </p:sp>
      <p:sp>
        <p:nvSpPr>
          <p:cNvPr id="31" name="TextBox 30"/>
          <p:cNvSpPr txBox="1"/>
          <p:nvPr/>
        </p:nvSpPr>
        <p:spPr>
          <a:xfrm>
            <a:off x="6858016" y="4572008"/>
            <a:ext cx="1107996" cy="276999"/>
          </a:xfrm>
          <a:prstGeom prst="rect">
            <a:avLst/>
          </a:prstGeom>
          <a:noFill/>
        </p:spPr>
        <p:txBody>
          <a:bodyPr wrap="none" rtlCol="0">
            <a:spAutoFit/>
          </a:bodyPr>
          <a:lstStyle/>
          <a:p>
            <a:pPr algn="l" rtl="0"/>
            <a:r>
              <a:rPr lang="en-US" sz="1200" dirty="0" smtClean="0"/>
              <a:t>time point 60</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18</a:t>
            </a:fld>
            <a:endParaRPr lang="he-IL"/>
          </a:p>
        </p:txBody>
      </p:sp>
      <p:sp>
        <p:nvSpPr>
          <p:cNvPr id="5" name="Content Placeholder 4"/>
          <p:cNvSpPr>
            <a:spLocks noGrp="1"/>
          </p:cNvSpPr>
          <p:nvPr>
            <p:ph sz="quarter" idx="1"/>
          </p:nvPr>
        </p:nvSpPr>
        <p:spPr>
          <a:xfrm>
            <a:off x="301752" y="1527048"/>
            <a:ext cx="8503920" cy="4616596"/>
          </a:xfrm>
        </p:spPr>
        <p:txBody>
          <a:bodyPr>
            <a:normAutofit/>
          </a:bodyPr>
          <a:lstStyle/>
          <a:p>
            <a:r>
              <a:rPr lang="en-US" dirty="0" smtClean="0">
                <a:solidFill>
                  <a:schemeClr val="bg1">
                    <a:lumMod val="50000"/>
                  </a:schemeClr>
                </a:solidFill>
              </a:rPr>
              <a:t>Introduction and problem statement</a:t>
            </a:r>
          </a:p>
          <a:p>
            <a:pPr lvl="1"/>
            <a:r>
              <a:rPr lang="en-US" dirty="0" smtClean="0">
                <a:solidFill>
                  <a:schemeClr val="bg1">
                    <a:lumMod val="50000"/>
                  </a:schemeClr>
                </a:solidFill>
              </a:rPr>
              <a:t>reduce the number of aborts</a:t>
            </a:r>
          </a:p>
          <a:p>
            <a:pPr lvl="2"/>
            <a:r>
              <a:rPr lang="en-US" dirty="0" smtClean="0">
                <a:solidFill>
                  <a:schemeClr val="bg1">
                    <a:lumMod val="50000"/>
                  </a:schemeClr>
                </a:solidFill>
              </a:rPr>
              <a:t>memory consumption</a:t>
            </a:r>
          </a:p>
          <a:p>
            <a:pPr lvl="2"/>
            <a:r>
              <a:rPr lang="en-US" dirty="0" smtClean="0">
                <a:solidFill>
                  <a:schemeClr val="bg1">
                    <a:lumMod val="50000"/>
                  </a:schemeClr>
                </a:solidFill>
              </a:rPr>
              <a:t>invisible reads</a:t>
            </a:r>
          </a:p>
          <a:p>
            <a:r>
              <a:rPr lang="en-US" dirty="0" smtClean="0">
                <a:solidFill>
                  <a:schemeClr val="bg1">
                    <a:lumMod val="50000"/>
                  </a:schemeClr>
                </a:solidFill>
              </a:rPr>
              <a:t>SMV algorithm</a:t>
            </a:r>
          </a:p>
          <a:p>
            <a:pPr lvl="1"/>
            <a:r>
              <a:rPr lang="en-US" dirty="0" smtClean="0">
                <a:solidFill>
                  <a:schemeClr val="bg1">
                    <a:lumMod val="50000"/>
                  </a:schemeClr>
                </a:solidFill>
              </a:rPr>
              <a:t>keeps versions that can help save aborts</a:t>
            </a:r>
          </a:p>
          <a:p>
            <a:pPr lvl="1"/>
            <a:r>
              <a:rPr lang="en-US" dirty="0" smtClean="0">
                <a:solidFill>
                  <a:schemeClr val="bg1">
                    <a:lumMod val="50000"/>
                  </a:schemeClr>
                </a:solidFill>
              </a:rPr>
              <a:t>automatically removes others</a:t>
            </a:r>
          </a:p>
          <a:p>
            <a:r>
              <a:rPr lang="en-US" dirty="0" smtClean="0">
                <a:solidFill>
                  <a:srgbClr val="C00000"/>
                </a:solidFill>
              </a:rPr>
              <a:t>Preliminary evaluation</a:t>
            </a:r>
          </a:p>
          <a:p>
            <a:pPr lvl="1"/>
            <a:r>
              <a:rPr lang="en-US" dirty="0" smtClean="0">
                <a:solidFill>
                  <a:srgbClr val="C00000"/>
                </a:solidFill>
              </a:rPr>
              <a:t>good for read-dominated workloads </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evaluation – experiment setup</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19</a:t>
            </a:fld>
            <a:endParaRPr lang="he-IL"/>
          </a:p>
        </p:txBody>
      </p:sp>
      <p:sp>
        <p:nvSpPr>
          <p:cNvPr id="5" name="Content Placeholder 4"/>
          <p:cNvSpPr>
            <a:spLocks noGrp="1"/>
          </p:cNvSpPr>
          <p:nvPr>
            <p:ph sz="quarter" idx="1"/>
          </p:nvPr>
        </p:nvSpPr>
        <p:spPr>
          <a:xfrm>
            <a:off x="301752" y="1527048"/>
            <a:ext cx="8503920" cy="4759472"/>
          </a:xfrm>
        </p:spPr>
        <p:txBody>
          <a:bodyPr>
            <a:normAutofit fontScale="92500"/>
          </a:bodyPr>
          <a:lstStyle/>
          <a:p>
            <a:r>
              <a:rPr lang="en-US" dirty="0" smtClean="0"/>
              <a:t>STMBench7 evaluation framework – Java version</a:t>
            </a:r>
          </a:p>
          <a:p>
            <a:pPr lvl="1"/>
            <a:r>
              <a:rPr lang="en-US" dirty="0" smtClean="0"/>
              <a:t>read-dominated and read-write workloads support</a:t>
            </a:r>
          </a:p>
          <a:p>
            <a:pPr lvl="1"/>
            <a:endParaRPr lang="en-US" dirty="0" smtClean="0"/>
          </a:p>
          <a:p>
            <a:r>
              <a:rPr lang="en-US" dirty="0" smtClean="0"/>
              <a:t>Implemented the following algorithms:</a:t>
            </a:r>
          </a:p>
          <a:p>
            <a:pPr lvl="1"/>
            <a:r>
              <a:rPr lang="en-US" dirty="0" smtClean="0"/>
              <a:t>SMV (</a:t>
            </a:r>
            <a:r>
              <a:rPr lang="en-US" dirty="0" err="1" smtClean="0"/>
              <a:t>WindowSize</a:t>
            </a:r>
            <a:r>
              <a:rPr lang="en-US" dirty="0" smtClean="0"/>
              <a:t> = 100)</a:t>
            </a:r>
          </a:p>
          <a:p>
            <a:pPr lvl="1"/>
            <a:r>
              <a:rPr lang="en-US" dirty="0" err="1" smtClean="0"/>
              <a:t>SMVUnlimited</a:t>
            </a:r>
            <a:r>
              <a:rPr lang="en-US" dirty="0" smtClean="0"/>
              <a:t> (</a:t>
            </a:r>
            <a:r>
              <a:rPr lang="en-US" dirty="0" err="1" smtClean="0"/>
              <a:t>WindowSize</a:t>
            </a:r>
            <a:r>
              <a:rPr lang="en-US" dirty="0" smtClean="0"/>
              <a:t> = ∞)</a:t>
            </a:r>
          </a:p>
          <a:p>
            <a:pPr lvl="1"/>
            <a:r>
              <a:rPr lang="en-US" dirty="0" smtClean="0"/>
              <a:t>TL2-style – mimics the basic behavior of TL2</a:t>
            </a:r>
          </a:p>
          <a:p>
            <a:pPr lvl="1"/>
            <a:r>
              <a:rPr lang="en-US" dirty="0" smtClean="0"/>
              <a:t>k-versioned – each object keeps </a:t>
            </a:r>
            <a:r>
              <a:rPr lang="en-US" i="1" dirty="0" smtClean="0"/>
              <a:t>k</a:t>
            </a:r>
            <a:r>
              <a:rPr lang="en-US" dirty="0" smtClean="0"/>
              <a:t> versions (like in LSA)</a:t>
            </a:r>
          </a:p>
          <a:p>
            <a:pPr lvl="1"/>
            <a:endParaRPr lang="en-US" dirty="0" smtClean="0"/>
          </a:p>
          <a:p>
            <a:r>
              <a:rPr lang="en-US" dirty="0" smtClean="0"/>
              <a:t>Did not use the software optimizations used in the original algorithms</a:t>
            </a:r>
          </a:p>
          <a:p>
            <a:pPr lvl="1"/>
            <a:r>
              <a:rPr lang="en-US" dirty="0" smtClean="0"/>
              <a:t>common code platform for comparing the algorithmic issues only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2</a:t>
            </a:fld>
            <a:endParaRPr lang="he-IL"/>
          </a:p>
        </p:txBody>
      </p:sp>
      <p:sp>
        <p:nvSpPr>
          <p:cNvPr id="5" name="Content Placeholder 4"/>
          <p:cNvSpPr>
            <a:spLocks noGrp="1"/>
          </p:cNvSpPr>
          <p:nvPr>
            <p:ph sz="quarter" idx="1"/>
          </p:nvPr>
        </p:nvSpPr>
        <p:spPr>
          <a:xfrm>
            <a:off x="301752" y="1527048"/>
            <a:ext cx="8503920" cy="4616596"/>
          </a:xfrm>
        </p:spPr>
        <p:txBody>
          <a:bodyPr>
            <a:normAutofit/>
          </a:bodyPr>
          <a:lstStyle/>
          <a:p>
            <a:r>
              <a:rPr lang="en-US" dirty="0" smtClean="0">
                <a:solidFill>
                  <a:srgbClr val="C00000"/>
                </a:solidFill>
              </a:rPr>
              <a:t>Introduction and problem statement</a:t>
            </a:r>
          </a:p>
          <a:p>
            <a:pPr lvl="1"/>
            <a:r>
              <a:rPr lang="en-US" dirty="0" smtClean="0">
                <a:solidFill>
                  <a:srgbClr val="C00000"/>
                </a:solidFill>
              </a:rPr>
              <a:t>reduce the number of aborts</a:t>
            </a:r>
          </a:p>
          <a:p>
            <a:pPr lvl="2"/>
            <a:r>
              <a:rPr lang="en-US" dirty="0" smtClean="0">
                <a:solidFill>
                  <a:srgbClr val="C00000"/>
                </a:solidFill>
              </a:rPr>
              <a:t>memory consumption</a:t>
            </a:r>
          </a:p>
          <a:p>
            <a:pPr lvl="2"/>
            <a:r>
              <a:rPr lang="en-US" dirty="0" smtClean="0">
                <a:solidFill>
                  <a:srgbClr val="C00000"/>
                </a:solidFill>
              </a:rPr>
              <a:t>invisible reads</a:t>
            </a:r>
          </a:p>
          <a:p>
            <a:r>
              <a:rPr lang="en-US" dirty="0" smtClean="0">
                <a:solidFill>
                  <a:schemeClr val="bg1">
                    <a:lumMod val="50000"/>
                  </a:schemeClr>
                </a:solidFill>
              </a:rPr>
              <a:t>SMV algorithm</a:t>
            </a:r>
          </a:p>
          <a:p>
            <a:pPr lvl="1"/>
            <a:r>
              <a:rPr lang="en-US" dirty="0" smtClean="0">
                <a:solidFill>
                  <a:schemeClr val="bg1">
                    <a:lumMod val="50000"/>
                  </a:schemeClr>
                </a:solidFill>
              </a:rPr>
              <a:t>keeps versions that can help save aborts</a:t>
            </a:r>
          </a:p>
          <a:p>
            <a:pPr lvl="1"/>
            <a:r>
              <a:rPr lang="en-US" dirty="0" smtClean="0">
                <a:solidFill>
                  <a:schemeClr val="bg1">
                    <a:lumMod val="50000"/>
                  </a:schemeClr>
                </a:solidFill>
              </a:rPr>
              <a:t>automatically removes others</a:t>
            </a:r>
          </a:p>
          <a:p>
            <a:r>
              <a:rPr lang="en-US" dirty="0" smtClean="0">
                <a:solidFill>
                  <a:schemeClr val="bg1">
                    <a:lumMod val="50000"/>
                  </a:schemeClr>
                </a:solidFill>
              </a:rPr>
              <a:t>Preliminary evaluation</a:t>
            </a:r>
          </a:p>
          <a:p>
            <a:pPr lvl="1"/>
            <a:r>
              <a:rPr lang="en-US" dirty="0" smtClean="0">
                <a:solidFill>
                  <a:schemeClr val="bg1">
                    <a:lumMod val="50000"/>
                  </a:schemeClr>
                </a:solidFill>
              </a:rPr>
              <a:t>good for read-dominated workloads </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Read-dominated workloads</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20</a:t>
            </a:fld>
            <a:endParaRPr lang="he-IL"/>
          </a:p>
        </p:txBody>
      </p:sp>
      <p:graphicFrame>
        <p:nvGraphicFramePr>
          <p:cNvPr id="10" name="Chart 9"/>
          <p:cNvGraphicFramePr>
            <a:graphicFrameLocks/>
          </p:cNvGraphicFramePr>
          <p:nvPr/>
        </p:nvGraphicFramePr>
        <p:xfrm>
          <a:off x="4500562" y="2857496"/>
          <a:ext cx="4429155" cy="29718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nvGraphicFramePr>
        <p:xfrm>
          <a:off x="214282" y="2857496"/>
          <a:ext cx="4286279" cy="2971801"/>
        </p:xfrm>
        <a:graphic>
          <a:graphicData uri="http://schemas.openxmlformats.org/drawingml/2006/chart">
            <c:chart xmlns:c="http://schemas.openxmlformats.org/drawingml/2006/chart" xmlns:r="http://schemas.openxmlformats.org/officeDocument/2006/relationships" r:id="rId4"/>
          </a:graphicData>
        </a:graphic>
      </p:graphicFrame>
      <p:sp>
        <p:nvSpPr>
          <p:cNvPr id="13" name="Content Placeholder 4"/>
          <p:cNvSpPr>
            <a:spLocks noGrp="1"/>
          </p:cNvSpPr>
          <p:nvPr>
            <p:ph sz="quarter" idx="1"/>
          </p:nvPr>
        </p:nvSpPr>
        <p:spPr>
          <a:xfrm>
            <a:off x="285720" y="1571612"/>
            <a:ext cx="8503920" cy="1214446"/>
          </a:xfrm>
        </p:spPr>
        <p:txBody>
          <a:bodyPr>
            <a:normAutofit lnSpcReduction="10000"/>
          </a:bodyPr>
          <a:lstStyle/>
          <a:p>
            <a:r>
              <a:rPr lang="en-US" dirty="0" smtClean="0"/>
              <a:t>Emphasize the strong sides of SMV:</a:t>
            </a:r>
          </a:p>
          <a:p>
            <a:pPr lvl="1"/>
            <a:r>
              <a:rPr lang="en-US" dirty="0" smtClean="0"/>
              <a:t>intensive use of old object versions by read-only txns</a:t>
            </a:r>
          </a:p>
          <a:p>
            <a:pPr lvl="1"/>
            <a:r>
              <a:rPr lang="en-US" dirty="0" smtClean="0"/>
              <a:t>read-only txns do not need to traverse many time points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Read-write workloads</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21</a:t>
            </a:fld>
            <a:endParaRPr lang="he-IL"/>
          </a:p>
        </p:txBody>
      </p:sp>
      <p:graphicFrame>
        <p:nvGraphicFramePr>
          <p:cNvPr id="6" name="Chart 5"/>
          <p:cNvGraphicFramePr>
            <a:graphicFrameLocks/>
          </p:cNvGraphicFramePr>
          <p:nvPr/>
        </p:nvGraphicFramePr>
        <p:xfrm>
          <a:off x="214282" y="2857496"/>
          <a:ext cx="4286280" cy="29718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nvGraphicFramePr>
        <p:xfrm>
          <a:off x="4572000" y="2857496"/>
          <a:ext cx="4294323" cy="2971801"/>
        </p:xfrm>
        <a:graphic>
          <a:graphicData uri="http://schemas.openxmlformats.org/drawingml/2006/chart">
            <c:chart xmlns:c="http://schemas.openxmlformats.org/drawingml/2006/chart" xmlns:r="http://schemas.openxmlformats.org/officeDocument/2006/relationships" r:id="rId4"/>
          </a:graphicData>
        </a:graphic>
      </p:graphicFrame>
      <p:sp>
        <p:nvSpPr>
          <p:cNvPr id="10" name="Content Placeholder 4"/>
          <p:cNvSpPr>
            <a:spLocks noGrp="1"/>
          </p:cNvSpPr>
          <p:nvPr>
            <p:ph sz="quarter" idx="1"/>
          </p:nvPr>
        </p:nvSpPr>
        <p:spPr>
          <a:xfrm>
            <a:off x="285720" y="1571612"/>
            <a:ext cx="8503920" cy="1214446"/>
          </a:xfrm>
        </p:spPr>
        <p:txBody>
          <a:bodyPr>
            <a:normAutofit fontScale="92500"/>
          </a:bodyPr>
          <a:lstStyle/>
          <a:p>
            <a:r>
              <a:rPr lang="en-US" dirty="0" smtClean="0"/>
              <a:t>Present the worst-case scenario for SMV:</a:t>
            </a:r>
          </a:p>
          <a:p>
            <a:pPr lvl="1"/>
            <a:r>
              <a:rPr lang="en-US" dirty="0" smtClean="0"/>
              <a:t>update txns cannot leverage multiple versions (low commit-ratio)</a:t>
            </a:r>
          </a:p>
          <a:p>
            <a:pPr lvl="1"/>
            <a:r>
              <a:rPr lang="en-US" dirty="0" smtClean="0"/>
              <a:t>read-only txns traverse long time point list suffixes (high overhead)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consumption</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22</a:t>
            </a:fld>
            <a:endParaRPr lang="he-IL"/>
          </a:p>
        </p:txBody>
      </p:sp>
      <p:graphicFrame>
        <p:nvGraphicFramePr>
          <p:cNvPr id="7" name="Chart 6"/>
          <p:cNvGraphicFramePr/>
          <p:nvPr/>
        </p:nvGraphicFramePr>
        <p:xfrm>
          <a:off x="214282" y="1714488"/>
          <a:ext cx="4357718" cy="38481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4643438" y="1714488"/>
          <a:ext cx="4286280" cy="38481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ounded Rectangular Callout 11"/>
          <p:cNvSpPr/>
          <p:nvPr/>
        </p:nvSpPr>
        <p:spPr>
          <a:xfrm>
            <a:off x="5715008" y="5357826"/>
            <a:ext cx="2714644" cy="714380"/>
          </a:xfrm>
          <a:prstGeom prst="wedgeRoundRectCallout">
            <a:avLst>
              <a:gd name="adj1" fmla="val 19081"/>
              <a:gd name="adj2" fmla="val -76077"/>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err="1" smtClean="0">
                <a:solidFill>
                  <a:schemeClr val="tx1"/>
                </a:solidFill>
              </a:rPr>
              <a:t>SMVUnlimited</a:t>
            </a:r>
            <a:r>
              <a:rPr lang="en-US" sz="1400" dirty="0" smtClean="0">
                <a:solidFill>
                  <a:schemeClr val="tx1"/>
                </a:solidFill>
              </a:rPr>
              <a:t> memory consumption is high because of long read-only txns</a:t>
            </a:r>
            <a:endParaRPr lang="he-IL" dirty="0">
              <a:solidFill>
                <a:schemeClr val="tx1"/>
              </a:solidFill>
            </a:endParaRPr>
          </a:p>
        </p:txBody>
      </p:sp>
      <p:sp>
        <p:nvSpPr>
          <p:cNvPr id="13" name="TextBox 12"/>
          <p:cNvSpPr txBox="1"/>
          <p:nvPr/>
        </p:nvSpPr>
        <p:spPr>
          <a:xfrm>
            <a:off x="714348" y="1500174"/>
            <a:ext cx="3643338" cy="369332"/>
          </a:xfrm>
          <a:prstGeom prst="rect">
            <a:avLst/>
          </a:prstGeom>
          <a:noFill/>
        </p:spPr>
        <p:txBody>
          <a:bodyPr wrap="square" rtlCol="0">
            <a:spAutoFit/>
          </a:bodyPr>
          <a:lstStyle/>
          <a:p>
            <a:pPr algn="ctr" rtl="0"/>
            <a:r>
              <a:rPr lang="en-US" b="1" dirty="0" smtClean="0"/>
              <a:t>Read-dominated workloads</a:t>
            </a:r>
            <a:endParaRPr lang="en-US" b="1" dirty="0"/>
          </a:p>
        </p:txBody>
      </p:sp>
      <p:sp>
        <p:nvSpPr>
          <p:cNvPr id="14" name="TextBox 13"/>
          <p:cNvSpPr txBox="1"/>
          <p:nvPr/>
        </p:nvSpPr>
        <p:spPr>
          <a:xfrm>
            <a:off x="5143504" y="1500174"/>
            <a:ext cx="3571900" cy="369332"/>
          </a:xfrm>
          <a:prstGeom prst="rect">
            <a:avLst/>
          </a:prstGeom>
          <a:noFill/>
        </p:spPr>
        <p:txBody>
          <a:bodyPr wrap="square" rtlCol="0">
            <a:spAutoFit/>
          </a:bodyPr>
          <a:lstStyle/>
          <a:p>
            <a:pPr algn="ctr" rtl="0"/>
            <a:r>
              <a:rPr lang="en-US" b="1" dirty="0" smtClean="0"/>
              <a:t>Read-write workloads</a:t>
            </a:r>
            <a:endParaRPr lang="en-US" b="1" dirty="0"/>
          </a:p>
        </p:txBody>
      </p:sp>
      <p:sp>
        <p:nvSpPr>
          <p:cNvPr id="15" name="Rounded Rectangular Callout 14"/>
          <p:cNvSpPr/>
          <p:nvPr/>
        </p:nvSpPr>
        <p:spPr>
          <a:xfrm>
            <a:off x="1428728" y="5357826"/>
            <a:ext cx="2714644" cy="714380"/>
          </a:xfrm>
          <a:prstGeom prst="wedgeRoundRectCallout">
            <a:avLst>
              <a:gd name="adj1" fmla="val 19081"/>
              <a:gd name="adj2" fmla="val -76077"/>
              <a:gd name="adj3" fmla="val 16667"/>
            </a:avLst>
          </a:prstGeom>
          <a:solidFill>
            <a:sysClr val="window" lastClr="FFFFFF"/>
          </a:solidFill>
          <a:ln w="12700" cap="flat" cmpd="sng" algn="ctr">
            <a:solidFill>
              <a:srgbClr val="7030A0"/>
            </a:solidFill>
            <a:prstDash val="sysDash"/>
          </a:ln>
          <a:effectLst/>
        </p:spPr>
        <p:style>
          <a:lnRef idx="2">
            <a:schemeClr val="accent6"/>
          </a:lnRef>
          <a:fillRef idx="1">
            <a:schemeClr val="lt1"/>
          </a:fillRef>
          <a:effectRef idx="0">
            <a:schemeClr val="accent6"/>
          </a:effectRef>
          <a:fontRef idx="minor">
            <a:schemeClr val="dk1"/>
          </a:fontRef>
        </p:style>
        <p:txBody>
          <a:bodyPr rtlCol="1"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rtl="0"/>
            <a:r>
              <a:rPr lang="en-US" sz="1400" dirty="0" smtClean="0">
                <a:solidFill>
                  <a:sysClr val="windowText" lastClr="000000"/>
                </a:solidFill>
              </a:rPr>
              <a:t>SMV memory consumption is low – for most of the objects keeps last version only</a:t>
            </a:r>
            <a:endParaRPr lang="he-IL" dirty="0">
              <a:solidFill>
                <a:sysClr val="windowText" lastClr="0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23</a:t>
            </a:fld>
            <a:endParaRPr lang="he-IL"/>
          </a:p>
        </p:txBody>
      </p:sp>
      <p:sp>
        <p:nvSpPr>
          <p:cNvPr id="5" name="Content Placeholder 4"/>
          <p:cNvSpPr>
            <a:spLocks noGrp="1"/>
          </p:cNvSpPr>
          <p:nvPr>
            <p:ph sz="quarter" idx="1"/>
          </p:nvPr>
        </p:nvSpPr>
        <p:spPr/>
        <p:txBody>
          <a:bodyPr/>
          <a:lstStyle/>
          <a:p>
            <a:r>
              <a:rPr lang="en-US" dirty="0" smtClean="0"/>
              <a:t>Deuce framework</a:t>
            </a:r>
          </a:p>
          <a:p>
            <a:pPr lvl="1"/>
            <a:r>
              <a:rPr lang="en-US" dirty="0" smtClean="0"/>
              <a:t>field-based synchronization</a:t>
            </a:r>
          </a:p>
          <a:p>
            <a:pPr lvl="1"/>
            <a:r>
              <a:rPr lang="en-US" dirty="0" smtClean="0"/>
              <a:t>STAMP + STMBench7 benchmarks built-in</a:t>
            </a:r>
          </a:p>
          <a:p>
            <a:r>
              <a:rPr lang="en-US" dirty="0" smtClean="0"/>
              <a:t>Profiling</a:t>
            </a:r>
          </a:p>
          <a:p>
            <a:pPr lvl="1"/>
            <a:r>
              <a:rPr lang="en-US" dirty="0" smtClean="0"/>
              <a:t>overhead vs. aborts </a:t>
            </a:r>
            <a:r>
              <a:rPr lang="en-US" dirty="0" smtClean="0"/>
              <a:t>rate</a:t>
            </a:r>
          </a:p>
          <a:p>
            <a:r>
              <a:rPr lang="en-US" dirty="0" smtClean="0"/>
              <a:t>GC threads in the non-managed environment</a:t>
            </a:r>
          </a:p>
          <a:p>
            <a:pPr lvl="1"/>
            <a:r>
              <a:rPr lang="en-US" dirty="0" smtClean="0"/>
              <a:t>fine-tuned GC for </a:t>
            </a:r>
            <a:r>
              <a:rPr lang="en-US" dirty="0" err="1" smtClean="0"/>
              <a:t>txn</a:t>
            </a:r>
            <a:r>
              <a:rPr lang="en-US" dirty="0" smtClean="0"/>
              <a:t> </a:t>
            </a:r>
            <a:r>
              <a:rPr lang="en-US" dirty="0" smtClean="0"/>
              <a:t>objects</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24</a:t>
            </a:fld>
            <a:endParaRPr lang="he-IL"/>
          </a:p>
        </p:txBody>
      </p:sp>
      <p:sp>
        <p:nvSpPr>
          <p:cNvPr id="2" name="Title 1"/>
          <p:cNvSpPr>
            <a:spLocks noGrp="1"/>
          </p:cNvSpPr>
          <p:nvPr>
            <p:ph type="ctrTitle"/>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Forceful </a:t>
            </a:r>
            <a:r>
              <a:rPr lang="en-US" dirty="0"/>
              <a:t>aborts</a:t>
            </a:r>
          </a:p>
        </p:txBody>
      </p:sp>
      <p:sp>
        <p:nvSpPr>
          <p:cNvPr id="4" name="Footer Placeholder 3"/>
          <p:cNvSpPr>
            <a:spLocks noGrp="1"/>
          </p:cNvSpPr>
          <p:nvPr>
            <p:ph type="ftr" sz="quarter" idx="11"/>
          </p:nvPr>
        </p:nvSpPr>
        <p:spPr/>
        <p:txBody>
          <a:bodyPr/>
          <a:lstStyle/>
          <a:p>
            <a:r>
              <a:rPr lang="en-US" smtClean="0"/>
              <a:t>TRANSACT 2010</a:t>
            </a:r>
            <a:endParaRPr lang="he-IL" dirty="0"/>
          </a:p>
        </p:txBody>
      </p:sp>
      <p:sp>
        <p:nvSpPr>
          <p:cNvPr id="22531" name="Rectangle 3"/>
          <p:cNvSpPr>
            <a:spLocks noGrp="1" noChangeArrowheads="1"/>
          </p:cNvSpPr>
          <p:nvPr>
            <p:ph sz="quarter" idx="1"/>
          </p:nvPr>
        </p:nvSpPr>
        <p:spPr/>
        <p:txBody>
          <a:bodyPr/>
          <a:lstStyle/>
          <a:p>
            <a:r>
              <a:rPr lang="en-US" dirty="0"/>
              <a:t>Aborting transactions is bad</a:t>
            </a:r>
          </a:p>
          <a:p>
            <a:pPr lvl="1"/>
            <a:r>
              <a:rPr lang="en-US" dirty="0" smtClean="0"/>
              <a:t>work </a:t>
            </a:r>
            <a:r>
              <a:rPr lang="en-US" dirty="0"/>
              <a:t>is lost</a:t>
            </a:r>
          </a:p>
          <a:p>
            <a:pPr lvl="1"/>
            <a:r>
              <a:rPr lang="en-US" dirty="0" smtClean="0"/>
              <a:t>resources </a:t>
            </a:r>
            <a:r>
              <a:rPr lang="en-US" dirty="0"/>
              <a:t>are wasted</a:t>
            </a:r>
          </a:p>
          <a:p>
            <a:pPr lvl="1"/>
            <a:r>
              <a:rPr lang="en-US" dirty="0"/>
              <a:t>overall throughput decreases</a:t>
            </a:r>
          </a:p>
          <a:p>
            <a:pPr lvl="1"/>
            <a:r>
              <a:rPr lang="en-US" dirty="0" err="1" smtClean="0"/>
              <a:t>livelock</a:t>
            </a:r>
            <a:endParaRPr lang="en-US" dirty="0"/>
          </a:p>
        </p:txBody>
      </p:sp>
      <p:sp>
        <p:nvSpPr>
          <p:cNvPr id="5" name="Slide Number Placeholder 4"/>
          <p:cNvSpPr>
            <a:spLocks noGrp="1"/>
          </p:cNvSpPr>
          <p:nvPr>
            <p:ph type="sldNum" sz="quarter" idx="12"/>
          </p:nvPr>
        </p:nvSpPr>
        <p:spPr/>
        <p:txBody>
          <a:bodyPr/>
          <a:lstStyle/>
          <a:p>
            <a:fld id="{DAF22AC9-109E-4E4D-92F9-530E51D9A3A2}" type="slidenum">
              <a:rPr lang="he-IL" smtClean="0"/>
              <a:pPr/>
              <a:t>3</a:t>
            </a:fld>
            <a:endParaRPr lang="he-I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Unnecessary aborts</a:t>
            </a:r>
          </a:p>
        </p:txBody>
      </p:sp>
      <p:sp>
        <p:nvSpPr>
          <p:cNvPr id="4" name="Footer Placeholder 3"/>
          <p:cNvSpPr>
            <a:spLocks noGrp="1"/>
          </p:cNvSpPr>
          <p:nvPr>
            <p:ph type="ftr" sz="quarter" idx="11"/>
          </p:nvPr>
        </p:nvSpPr>
        <p:spPr/>
        <p:txBody>
          <a:bodyPr/>
          <a:lstStyle/>
          <a:p>
            <a:r>
              <a:rPr lang="en-US" smtClean="0"/>
              <a:t>TRANSACT 2010</a:t>
            </a:r>
            <a:endParaRPr lang="he-IL" dirty="0"/>
          </a:p>
        </p:txBody>
      </p:sp>
      <p:sp>
        <p:nvSpPr>
          <p:cNvPr id="10243" name="Rectangle 3"/>
          <p:cNvSpPr>
            <a:spLocks noGrp="1" noChangeArrowheads="1"/>
          </p:cNvSpPr>
          <p:nvPr>
            <p:ph sz="quarter" idx="1"/>
          </p:nvPr>
        </p:nvSpPr>
        <p:spPr>
          <a:xfrm>
            <a:off x="642910" y="3571876"/>
            <a:ext cx="7772400" cy="2286016"/>
          </a:xfrm>
        </p:spPr>
        <p:txBody>
          <a:bodyPr/>
          <a:lstStyle/>
          <a:p>
            <a:r>
              <a:rPr lang="en-US" dirty="0" smtClean="0"/>
              <a:t>Sometimes </a:t>
            </a:r>
            <a:r>
              <a:rPr lang="en-US" dirty="0"/>
              <a:t>aborts are necessary</a:t>
            </a:r>
          </a:p>
          <a:p>
            <a:pPr lvl="1"/>
            <a:r>
              <a:rPr lang="en-US" dirty="0"/>
              <a:t>continuing the run would violate correctness</a:t>
            </a:r>
          </a:p>
          <a:p>
            <a:r>
              <a:rPr lang="en-US" dirty="0"/>
              <a:t>And </a:t>
            </a:r>
            <a:r>
              <a:rPr lang="en-US" dirty="0" smtClean="0"/>
              <a:t>sometimes </a:t>
            </a:r>
            <a:r>
              <a:rPr lang="en-US" dirty="0"/>
              <a:t>they are not </a:t>
            </a:r>
          </a:p>
          <a:p>
            <a:pPr lvl="1"/>
            <a:r>
              <a:rPr lang="en-US" dirty="0"/>
              <a:t>the suspicion is </a:t>
            </a:r>
            <a:r>
              <a:rPr lang="en-US" dirty="0" smtClean="0"/>
              <a:t>unjustified</a:t>
            </a:r>
            <a:endParaRPr lang="en-US" dirty="0"/>
          </a:p>
        </p:txBody>
      </p:sp>
      <p:sp>
        <p:nvSpPr>
          <p:cNvPr id="5" name="Slide Number Placeholder 4"/>
          <p:cNvSpPr>
            <a:spLocks noGrp="1"/>
          </p:cNvSpPr>
          <p:nvPr>
            <p:ph type="sldNum" sz="quarter" idx="12"/>
          </p:nvPr>
        </p:nvSpPr>
        <p:spPr/>
        <p:txBody>
          <a:bodyPr/>
          <a:lstStyle/>
          <a:p>
            <a:fld id="{DAF22AC9-109E-4E4D-92F9-530E51D9A3A2}" type="slidenum">
              <a:rPr lang="he-IL" smtClean="0"/>
              <a:pPr/>
              <a:t>4</a:t>
            </a:fld>
            <a:endParaRPr lang="he-IL"/>
          </a:p>
        </p:txBody>
      </p:sp>
      <p:cxnSp>
        <p:nvCxnSpPr>
          <p:cNvPr id="50" name="Straight Connector 49"/>
          <p:cNvCxnSpPr/>
          <p:nvPr/>
        </p:nvCxnSpPr>
        <p:spPr>
          <a:xfrm>
            <a:off x="1571604" y="2571744"/>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a:off x="1571604" y="3071806"/>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63" name="TextBox 62"/>
          <p:cNvSpPr txBox="1">
            <a:spLocks noChangeArrowheads="1"/>
          </p:cNvSpPr>
          <p:nvPr/>
        </p:nvSpPr>
        <p:spPr bwMode="auto">
          <a:xfrm>
            <a:off x="1146154" y="2357431"/>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64" name="TextBox 63"/>
          <p:cNvSpPr txBox="1">
            <a:spLocks noChangeArrowheads="1"/>
          </p:cNvSpPr>
          <p:nvPr/>
        </p:nvSpPr>
        <p:spPr bwMode="auto">
          <a:xfrm>
            <a:off x="1131867" y="2857494"/>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65" name="Oval 64"/>
          <p:cNvSpPr/>
          <p:nvPr/>
        </p:nvSpPr>
        <p:spPr>
          <a:xfrm>
            <a:off x="2071670" y="2500306"/>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66" name="Oval 65"/>
          <p:cNvSpPr/>
          <p:nvPr/>
        </p:nvSpPr>
        <p:spPr>
          <a:xfrm>
            <a:off x="2571736" y="3000372"/>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67" name="Oval 66"/>
          <p:cNvSpPr/>
          <p:nvPr/>
        </p:nvSpPr>
        <p:spPr>
          <a:xfrm>
            <a:off x="2071670" y="3000372"/>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68" name="Straight Connector 67"/>
          <p:cNvCxnSpPr>
            <a:stCxn id="65" idx="5"/>
            <a:endCxn id="66" idx="1"/>
          </p:cNvCxnSpPr>
          <p:nvPr/>
        </p:nvCxnSpPr>
        <p:spPr>
          <a:xfrm rot="16200000" flipH="1">
            <a:off x="2193621" y="2622256"/>
            <a:ext cx="399039" cy="399039"/>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a:stCxn id="70" idx="3"/>
            <a:endCxn id="67" idx="7"/>
          </p:cNvCxnSpPr>
          <p:nvPr/>
        </p:nvCxnSpPr>
        <p:spPr>
          <a:xfrm rot="5400000">
            <a:off x="2407936" y="2407943"/>
            <a:ext cx="399039" cy="827667"/>
          </a:xfrm>
          <a:prstGeom prst="line">
            <a:avLst/>
          </a:prstGeom>
        </p:spPr>
        <p:style>
          <a:lnRef idx="1">
            <a:schemeClr val="dk1"/>
          </a:lnRef>
          <a:fillRef idx="0">
            <a:schemeClr val="dk1"/>
          </a:fillRef>
          <a:effectRef idx="0">
            <a:schemeClr val="dk1"/>
          </a:effectRef>
          <a:fontRef idx="minor">
            <a:schemeClr val="tx1"/>
          </a:fontRef>
        </p:style>
      </p:cxnSp>
      <p:sp>
        <p:nvSpPr>
          <p:cNvPr id="70" name="Oval 69"/>
          <p:cNvSpPr/>
          <p:nvPr/>
        </p:nvSpPr>
        <p:spPr>
          <a:xfrm>
            <a:off x="3000364" y="2500306"/>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71" name="TextBox 70"/>
          <p:cNvSpPr txBox="1"/>
          <p:nvPr/>
        </p:nvSpPr>
        <p:spPr>
          <a:xfrm>
            <a:off x="2500298" y="3071810"/>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72" name="TextBox 71"/>
          <p:cNvSpPr txBox="1"/>
          <p:nvPr/>
        </p:nvSpPr>
        <p:spPr>
          <a:xfrm>
            <a:off x="2928926" y="2214554"/>
            <a:ext cx="319088" cy="338138"/>
          </a:xfrm>
          <a:prstGeom prst="rect">
            <a:avLst/>
          </a:prstGeom>
          <a:noFill/>
        </p:spPr>
        <p:txBody>
          <a:bodyPr wrap="none" rtlCol="1">
            <a:spAutoFit/>
          </a:bodyPr>
          <a:lstStyle/>
          <a:p>
            <a:pPr algn="l" rtl="0" fontAlgn="auto">
              <a:spcBef>
                <a:spcPts val="0"/>
              </a:spcBef>
              <a:spcAft>
                <a:spcPts val="0"/>
              </a:spcAft>
              <a:defRPr/>
            </a:pPr>
            <a:r>
              <a:rPr lang="en-US" sz="1600" b="1" dirty="0">
                <a:solidFill>
                  <a:srgbClr val="C00000"/>
                </a:solidFill>
                <a:latin typeface="+mn-lt"/>
                <a:cs typeface="+mn-cs"/>
              </a:rPr>
              <a:t>A</a:t>
            </a:r>
            <a:endParaRPr lang="he-IL" sz="1600" b="1" dirty="0">
              <a:solidFill>
                <a:srgbClr val="C00000"/>
              </a:solidFill>
              <a:latin typeface="+mn-lt"/>
              <a:cs typeface="+mn-cs"/>
            </a:endParaRPr>
          </a:p>
        </p:txBody>
      </p:sp>
      <p:sp>
        <p:nvSpPr>
          <p:cNvPr id="73" name="Rounded Rectangular Callout 72"/>
          <p:cNvSpPr/>
          <p:nvPr/>
        </p:nvSpPr>
        <p:spPr>
          <a:xfrm>
            <a:off x="3071802" y="1571612"/>
            <a:ext cx="1428760" cy="571504"/>
          </a:xfrm>
          <a:prstGeom prst="wedgeRoundRectCallout">
            <a:avLst>
              <a:gd name="adj1" fmla="val -42741"/>
              <a:gd name="adj2" fmla="val 78662"/>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necessary abort</a:t>
            </a:r>
            <a:endParaRPr lang="he-IL" dirty="0">
              <a:solidFill>
                <a:schemeClr val="tx1"/>
              </a:solidFill>
            </a:endParaRPr>
          </a:p>
        </p:txBody>
      </p:sp>
      <p:cxnSp>
        <p:nvCxnSpPr>
          <p:cNvPr id="74" name="Straight Connector 73"/>
          <p:cNvCxnSpPr/>
          <p:nvPr/>
        </p:nvCxnSpPr>
        <p:spPr>
          <a:xfrm>
            <a:off x="5000628" y="2571744"/>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75" name="Straight Connector 74"/>
          <p:cNvCxnSpPr/>
          <p:nvPr/>
        </p:nvCxnSpPr>
        <p:spPr>
          <a:xfrm>
            <a:off x="5000628" y="3071806"/>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76" name="TextBox 75"/>
          <p:cNvSpPr txBox="1">
            <a:spLocks noChangeArrowheads="1"/>
          </p:cNvSpPr>
          <p:nvPr/>
        </p:nvSpPr>
        <p:spPr bwMode="auto">
          <a:xfrm>
            <a:off x="4575178" y="2357431"/>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77" name="TextBox 76"/>
          <p:cNvSpPr txBox="1">
            <a:spLocks noChangeArrowheads="1"/>
          </p:cNvSpPr>
          <p:nvPr/>
        </p:nvSpPr>
        <p:spPr bwMode="auto">
          <a:xfrm>
            <a:off x="4560891" y="2857494"/>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78" name="Oval 77"/>
          <p:cNvSpPr/>
          <p:nvPr/>
        </p:nvSpPr>
        <p:spPr>
          <a:xfrm>
            <a:off x="6000760" y="3000372"/>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79" name="Oval 78"/>
          <p:cNvSpPr/>
          <p:nvPr/>
        </p:nvSpPr>
        <p:spPr>
          <a:xfrm>
            <a:off x="5500694" y="3000372"/>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80" name="Straight Connector 79"/>
          <p:cNvCxnSpPr>
            <a:stCxn id="81" idx="3"/>
            <a:endCxn id="79" idx="7"/>
          </p:cNvCxnSpPr>
          <p:nvPr/>
        </p:nvCxnSpPr>
        <p:spPr>
          <a:xfrm rot="5400000">
            <a:off x="5836960" y="2407943"/>
            <a:ext cx="399039" cy="827667"/>
          </a:xfrm>
          <a:prstGeom prst="line">
            <a:avLst/>
          </a:prstGeom>
        </p:spPr>
        <p:style>
          <a:lnRef idx="1">
            <a:schemeClr val="dk1"/>
          </a:lnRef>
          <a:fillRef idx="0">
            <a:schemeClr val="dk1"/>
          </a:fillRef>
          <a:effectRef idx="0">
            <a:schemeClr val="dk1"/>
          </a:effectRef>
          <a:fontRef idx="minor">
            <a:schemeClr val="tx1"/>
          </a:fontRef>
        </p:style>
      </p:cxnSp>
      <p:sp>
        <p:nvSpPr>
          <p:cNvPr id="81" name="Oval 80"/>
          <p:cNvSpPr/>
          <p:nvPr/>
        </p:nvSpPr>
        <p:spPr>
          <a:xfrm>
            <a:off x="6429388" y="2500306"/>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82" name="TextBox 81"/>
          <p:cNvSpPr txBox="1"/>
          <p:nvPr/>
        </p:nvSpPr>
        <p:spPr>
          <a:xfrm>
            <a:off x="5929322" y="3071810"/>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83" name="TextBox 82"/>
          <p:cNvSpPr txBox="1"/>
          <p:nvPr/>
        </p:nvSpPr>
        <p:spPr>
          <a:xfrm>
            <a:off x="6357950" y="2214554"/>
            <a:ext cx="319088" cy="338138"/>
          </a:xfrm>
          <a:prstGeom prst="rect">
            <a:avLst/>
          </a:prstGeom>
          <a:noFill/>
        </p:spPr>
        <p:txBody>
          <a:bodyPr wrap="none" rtlCol="1">
            <a:spAutoFit/>
          </a:bodyPr>
          <a:lstStyle/>
          <a:p>
            <a:pPr algn="l" rtl="0" fontAlgn="auto">
              <a:spcBef>
                <a:spcPts val="0"/>
              </a:spcBef>
              <a:spcAft>
                <a:spcPts val="0"/>
              </a:spcAft>
              <a:defRPr/>
            </a:pPr>
            <a:r>
              <a:rPr lang="en-US" sz="1600" b="1" dirty="0">
                <a:solidFill>
                  <a:srgbClr val="C00000"/>
                </a:solidFill>
                <a:latin typeface="+mn-lt"/>
                <a:cs typeface="+mn-cs"/>
              </a:rPr>
              <a:t>A</a:t>
            </a:r>
            <a:endParaRPr lang="he-IL" sz="1600" b="1" dirty="0">
              <a:solidFill>
                <a:srgbClr val="C00000"/>
              </a:solidFill>
              <a:latin typeface="+mn-lt"/>
              <a:cs typeface="+mn-cs"/>
            </a:endParaRPr>
          </a:p>
        </p:txBody>
      </p:sp>
      <p:sp>
        <p:nvSpPr>
          <p:cNvPr id="84" name="Rounded Rectangular Callout 83"/>
          <p:cNvSpPr/>
          <p:nvPr/>
        </p:nvSpPr>
        <p:spPr>
          <a:xfrm>
            <a:off x="6500826" y="1571612"/>
            <a:ext cx="1428760" cy="571504"/>
          </a:xfrm>
          <a:prstGeom prst="wedgeRoundRectCallout">
            <a:avLst>
              <a:gd name="adj1" fmla="val -42741"/>
              <a:gd name="adj2" fmla="val 78662"/>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unnecessary abort</a:t>
            </a:r>
            <a:endParaRPr lang="he-IL" dirty="0">
              <a:solidFill>
                <a:schemeClr val="tx1"/>
              </a:solidFill>
            </a:endParaRPr>
          </a:p>
        </p:txBody>
      </p:sp>
      <p:sp>
        <p:nvSpPr>
          <p:cNvPr id="85" name="Oval 84"/>
          <p:cNvSpPr/>
          <p:nvPr/>
        </p:nvSpPr>
        <p:spPr>
          <a:xfrm>
            <a:off x="5500694" y="2500306"/>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86" name="TextBox 85"/>
          <p:cNvSpPr txBox="1"/>
          <p:nvPr/>
        </p:nvSpPr>
        <p:spPr>
          <a:xfrm>
            <a:off x="1928794" y="3071810"/>
            <a:ext cx="455574" cy="369332"/>
          </a:xfrm>
          <a:prstGeom prst="rect">
            <a:avLst/>
          </a:prstGeom>
          <a:noFill/>
        </p:spPr>
        <p:txBody>
          <a:bodyPr wrap="none" rtlCol="0">
            <a:spAutoFit/>
          </a:bodyPr>
          <a:lstStyle/>
          <a:p>
            <a:pPr algn="r" rtl="0"/>
            <a:r>
              <a:rPr lang="en-US" dirty="0" smtClean="0"/>
              <a:t>T2</a:t>
            </a:r>
            <a:endParaRPr lang="en-US" dirty="0"/>
          </a:p>
        </p:txBody>
      </p:sp>
      <p:sp>
        <p:nvSpPr>
          <p:cNvPr id="87" name="TextBox 86"/>
          <p:cNvSpPr txBox="1"/>
          <p:nvPr/>
        </p:nvSpPr>
        <p:spPr>
          <a:xfrm>
            <a:off x="1857356" y="2214554"/>
            <a:ext cx="426720" cy="369332"/>
          </a:xfrm>
          <a:prstGeom prst="rect">
            <a:avLst/>
          </a:prstGeom>
          <a:noFill/>
        </p:spPr>
        <p:txBody>
          <a:bodyPr wrap="none" rtlCol="0">
            <a:spAutoFit/>
          </a:bodyPr>
          <a:lstStyle/>
          <a:p>
            <a:pPr algn="l" rtl="0"/>
            <a:r>
              <a:rPr lang="en-US" dirty="0" smtClean="0"/>
              <a:t>T1</a:t>
            </a:r>
            <a:endParaRPr lang="en-US" dirty="0"/>
          </a:p>
        </p:txBody>
      </p:sp>
      <p:sp>
        <p:nvSpPr>
          <p:cNvPr id="88" name="TextBox 87"/>
          <p:cNvSpPr txBox="1"/>
          <p:nvPr/>
        </p:nvSpPr>
        <p:spPr>
          <a:xfrm>
            <a:off x="5857884" y="2714620"/>
            <a:ext cx="426720" cy="369332"/>
          </a:xfrm>
          <a:prstGeom prst="rect">
            <a:avLst/>
          </a:prstGeom>
          <a:noFill/>
        </p:spPr>
        <p:txBody>
          <a:bodyPr wrap="none" rtlCol="0">
            <a:spAutoFit/>
          </a:bodyPr>
          <a:lstStyle/>
          <a:p>
            <a:pPr algn="l" rtl="0"/>
            <a:r>
              <a:rPr lang="en-US" dirty="0" smtClean="0"/>
              <a:t>T1</a:t>
            </a:r>
            <a:endParaRPr lang="en-US" dirty="0"/>
          </a:p>
        </p:txBody>
      </p:sp>
      <p:sp>
        <p:nvSpPr>
          <p:cNvPr id="89" name="TextBox 88"/>
          <p:cNvSpPr txBox="1"/>
          <p:nvPr/>
        </p:nvSpPr>
        <p:spPr>
          <a:xfrm>
            <a:off x="5357818" y="3071810"/>
            <a:ext cx="455574" cy="369332"/>
          </a:xfrm>
          <a:prstGeom prst="rect">
            <a:avLst/>
          </a:prstGeom>
          <a:noFill/>
        </p:spPr>
        <p:txBody>
          <a:bodyPr wrap="none" rtlCol="0">
            <a:spAutoFit/>
          </a:bodyPr>
          <a:lstStyle/>
          <a:p>
            <a:pPr algn="l" rtl="0"/>
            <a:r>
              <a:rPr lang="en-US" dirty="0" smtClean="0"/>
              <a:t>T2</a:t>
            </a:r>
            <a:endParaRPr lang="en-US" dirty="0"/>
          </a:p>
        </p:txBody>
      </p:sp>
      <p:sp>
        <p:nvSpPr>
          <p:cNvPr id="90" name="TextBox 89"/>
          <p:cNvSpPr txBox="1"/>
          <p:nvPr/>
        </p:nvSpPr>
        <p:spPr>
          <a:xfrm>
            <a:off x="5357818" y="2214554"/>
            <a:ext cx="453970" cy="369332"/>
          </a:xfrm>
          <a:prstGeom prst="rect">
            <a:avLst/>
          </a:prstGeom>
          <a:noFill/>
        </p:spPr>
        <p:txBody>
          <a:bodyPr wrap="none" rtlCol="0">
            <a:spAutoFit/>
          </a:bodyPr>
          <a:lstStyle/>
          <a:p>
            <a:pPr algn="l" rtl="0"/>
            <a:r>
              <a:rPr lang="en-US" dirty="0" smtClean="0"/>
              <a:t>T3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7" dur="500"/>
                                        <p:tgtEl>
                                          <p:spTgt spid="1024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10" dur="500"/>
                                        <p:tgtEl>
                                          <p:spTgt spid="1024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blinds(horizontal)">
                                      <p:cBhvr>
                                        <p:cTn id="13" dur="500"/>
                                        <p:tgtEl>
                                          <p:spTgt spid="50"/>
                                        </p:tgtEl>
                                      </p:cBhvr>
                                    </p:animEffect>
                                  </p:childTnLst>
                                </p:cTn>
                              </p:par>
                              <p:par>
                                <p:cTn id="14" presetID="3" presetClass="entr" presetSubtype="10" fill="hold"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blinds(horizontal)">
                                      <p:cBhvr>
                                        <p:cTn id="16" dur="500"/>
                                        <p:tgtEl>
                                          <p:spTgt spid="5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3"/>
                                        </p:tgtEl>
                                        <p:attrNameLst>
                                          <p:attrName>style.visibility</p:attrName>
                                        </p:attrNameLst>
                                      </p:cBhvr>
                                      <p:to>
                                        <p:strVal val="visible"/>
                                      </p:to>
                                    </p:set>
                                    <p:animEffect transition="in" filter="blinds(horizontal)">
                                      <p:cBhvr>
                                        <p:cTn id="19" dur="500"/>
                                        <p:tgtEl>
                                          <p:spTgt spid="6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blinds(horizontal)">
                                      <p:cBhvr>
                                        <p:cTn id="22" dur="500"/>
                                        <p:tgtEl>
                                          <p:spTgt spid="6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65"/>
                                        </p:tgtEl>
                                        <p:attrNameLst>
                                          <p:attrName>style.visibility</p:attrName>
                                        </p:attrNameLst>
                                      </p:cBhvr>
                                      <p:to>
                                        <p:strVal val="visible"/>
                                      </p:to>
                                    </p:set>
                                    <p:animEffect transition="in" filter="blinds(horizontal)">
                                      <p:cBhvr>
                                        <p:cTn id="25" dur="500"/>
                                        <p:tgtEl>
                                          <p:spTgt spid="65"/>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66"/>
                                        </p:tgtEl>
                                        <p:attrNameLst>
                                          <p:attrName>style.visibility</p:attrName>
                                        </p:attrNameLst>
                                      </p:cBhvr>
                                      <p:to>
                                        <p:strVal val="visible"/>
                                      </p:to>
                                    </p:set>
                                    <p:animEffect transition="in" filter="blinds(horizontal)">
                                      <p:cBhvr>
                                        <p:cTn id="28" dur="500"/>
                                        <p:tgtEl>
                                          <p:spTgt spid="66"/>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blinds(horizontal)">
                                      <p:cBhvr>
                                        <p:cTn id="31" dur="500"/>
                                        <p:tgtEl>
                                          <p:spTgt spid="67"/>
                                        </p:tgtEl>
                                      </p:cBhvr>
                                    </p:animEffect>
                                  </p:childTnLst>
                                </p:cTn>
                              </p:par>
                              <p:par>
                                <p:cTn id="32" presetID="3" presetClass="entr" presetSubtype="10" fill="hold" nodeType="with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blinds(horizontal)">
                                      <p:cBhvr>
                                        <p:cTn id="34" dur="500"/>
                                        <p:tgtEl>
                                          <p:spTgt spid="68"/>
                                        </p:tgtEl>
                                      </p:cBhvr>
                                    </p:animEffect>
                                  </p:childTnLst>
                                </p:cTn>
                              </p:par>
                              <p:par>
                                <p:cTn id="35" presetID="3" presetClass="entr" presetSubtype="10" fill="hold" nodeType="withEffect">
                                  <p:stCondLst>
                                    <p:cond delay="0"/>
                                  </p:stCondLst>
                                  <p:childTnLst>
                                    <p:set>
                                      <p:cBhvr>
                                        <p:cTn id="36" dur="1" fill="hold">
                                          <p:stCondLst>
                                            <p:cond delay="0"/>
                                          </p:stCondLst>
                                        </p:cTn>
                                        <p:tgtEl>
                                          <p:spTgt spid="69"/>
                                        </p:tgtEl>
                                        <p:attrNameLst>
                                          <p:attrName>style.visibility</p:attrName>
                                        </p:attrNameLst>
                                      </p:cBhvr>
                                      <p:to>
                                        <p:strVal val="visible"/>
                                      </p:to>
                                    </p:set>
                                    <p:animEffect transition="in" filter="blinds(horizontal)">
                                      <p:cBhvr>
                                        <p:cTn id="37" dur="500"/>
                                        <p:tgtEl>
                                          <p:spTgt spid="69"/>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70"/>
                                        </p:tgtEl>
                                        <p:attrNameLst>
                                          <p:attrName>style.visibility</p:attrName>
                                        </p:attrNameLst>
                                      </p:cBhvr>
                                      <p:to>
                                        <p:strVal val="visible"/>
                                      </p:to>
                                    </p:set>
                                    <p:animEffect transition="in" filter="blinds(horizontal)">
                                      <p:cBhvr>
                                        <p:cTn id="40" dur="500"/>
                                        <p:tgtEl>
                                          <p:spTgt spid="70"/>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blinds(horizontal)">
                                      <p:cBhvr>
                                        <p:cTn id="43" dur="500"/>
                                        <p:tgtEl>
                                          <p:spTgt spid="71"/>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72"/>
                                        </p:tgtEl>
                                        <p:attrNameLst>
                                          <p:attrName>style.visibility</p:attrName>
                                        </p:attrNameLst>
                                      </p:cBhvr>
                                      <p:to>
                                        <p:strVal val="visible"/>
                                      </p:to>
                                    </p:set>
                                    <p:animEffect transition="in" filter="blinds(horizontal)">
                                      <p:cBhvr>
                                        <p:cTn id="46" dur="500"/>
                                        <p:tgtEl>
                                          <p:spTgt spid="72"/>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73"/>
                                        </p:tgtEl>
                                        <p:attrNameLst>
                                          <p:attrName>style.visibility</p:attrName>
                                        </p:attrNameLst>
                                      </p:cBhvr>
                                      <p:to>
                                        <p:strVal val="visible"/>
                                      </p:to>
                                    </p:set>
                                    <p:animEffect transition="in" filter="blinds(horizontal)">
                                      <p:cBhvr>
                                        <p:cTn id="49" dur="500"/>
                                        <p:tgtEl>
                                          <p:spTgt spid="7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86"/>
                                        </p:tgtEl>
                                        <p:attrNameLst>
                                          <p:attrName>style.visibility</p:attrName>
                                        </p:attrNameLst>
                                      </p:cBhvr>
                                      <p:to>
                                        <p:strVal val="visible"/>
                                      </p:to>
                                    </p:set>
                                    <p:animEffect transition="in" filter="blinds(horizontal)">
                                      <p:cBhvr>
                                        <p:cTn id="52" dur="500"/>
                                        <p:tgtEl>
                                          <p:spTgt spid="86"/>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Effect transition="in" filter="blinds(horizontal)">
                                      <p:cBhvr>
                                        <p:cTn id="55" dur="500"/>
                                        <p:tgtEl>
                                          <p:spTgt spid="87"/>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60" dur="500"/>
                                        <p:tgtEl>
                                          <p:spTgt spid="10243">
                                            <p:txEl>
                                              <p:pRg st="2" end="2"/>
                                            </p:txEl>
                                          </p:spTgt>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10243">
                                            <p:txEl>
                                              <p:pRg st="3" end="3"/>
                                            </p:txEl>
                                          </p:spTgt>
                                        </p:tgtEl>
                                        <p:attrNameLst>
                                          <p:attrName>style.visibility</p:attrName>
                                        </p:attrNameLst>
                                      </p:cBhvr>
                                      <p:to>
                                        <p:strVal val="visible"/>
                                      </p:to>
                                    </p:set>
                                    <p:animEffect transition="in" filter="blinds(horizontal)">
                                      <p:cBhvr>
                                        <p:cTn id="63" dur="500"/>
                                        <p:tgtEl>
                                          <p:spTgt spid="10243">
                                            <p:txEl>
                                              <p:pRg st="3" end="3"/>
                                            </p:txEl>
                                          </p:spTgt>
                                        </p:tgtEl>
                                      </p:cBhvr>
                                    </p:animEffect>
                                  </p:childTnLst>
                                </p:cTn>
                              </p:par>
                              <p:par>
                                <p:cTn id="64" presetID="3" presetClass="entr" presetSubtype="10" fill="hold" nodeType="withEffect">
                                  <p:stCondLst>
                                    <p:cond delay="0"/>
                                  </p:stCondLst>
                                  <p:childTnLst>
                                    <p:set>
                                      <p:cBhvr>
                                        <p:cTn id="65" dur="1" fill="hold">
                                          <p:stCondLst>
                                            <p:cond delay="0"/>
                                          </p:stCondLst>
                                        </p:cTn>
                                        <p:tgtEl>
                                          <p:spTgt spid="74"/>
                                        </p:tgtEl>
                                        <p:attrNameLst>
                                          <p:attrName>style.visibility</p:attrName>
                                        </p:attrNameLst>
                                      </p:cBhvr>
                                      <p:to>
                                        <p:strVal val="visible"/>
                                      </p:to>
                                    </p:set>
                                    <p:animEffect transition="in" filter="blinds(horizontal)">
                                      <p:cBhvr>
                                        <p:cTn id="66" dur="500"/>
                                        <p:tgtEl>
                                          <p:spTgt spid="74"/>
                                        </p:tgtEl>
                                      </p:cBhvr>
                                    </p:animEffect>
                                  </p:childTnLst>
                                </p:cTn>
                              </p:par>
                              <p:par>
                                <p:cTn id="67" presetID="3" presetClass="entr" presetSubtype="10" fill="hold" nodeType="withEffect">
                                  <p:stCondLst>
                                    <p:cond delay="0"/>
                                  </p:stCondLst>
                                  <p:childTnLst>
                                    <p:set>
                                      <p:cBhvr>
                                        <p:cTn id="68" dur="1" fill="hold">
                                          <p:stCondLst>
                                            <p:cond delay="0"/>
                                          </p:stCondLst>
                                        </p:cTn>
                                        <p:tgtEl>
                                          <p:spTgt spid="75"/>
                                        </p:tgtEl>
                                        <p:attrNameLst>
                                          <p:attrName>style.visibility</p:attrName>
                                        </p:attrNameLst>
                                      </p:cBhvr>
                                      <p:to>
                                        <p:strVal val="visible"/>
                                      </p:to>
                                    </p:set>
                                    <p:animEffect transition="in" filter="blinds(horizontal)">
                                      <p:cBhvr>
                                        <p:cTn id="69" dur="500"/>
                                        <p:tgtEl>
                                          <p:spTgt spid="75"/>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76"/>
                                        </p:tgtEl>
                                        <p:attrNameLst>
                                          <p:attrName>style.visibility</p:attrName>
                                        </p:attrNameLst>
                                      </p:cBhvr>
                                      <p:to>
                                        <p:strVal val="visible"/>
                                      </p:to>
                                    </p:set>
                                    <p:animEffect transition="in" filter="blinds(horizontal)">
                                      <p:cBhvr>
                                        <p:cTn id="72" dur="500"/>
                                        <p:tgtEl>
                                          <p:spTgt spid="76"/>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77"/>
                                        </p:tgtEl>
                                        <p:attrNameLst>
                                          <p:attrName>style.visibility</p:attrName>
                                        </p:attrNameLst>
                                      </p:cBhvr>
                                      <p:to>
                                        <p:strVal val="visible"/>
                                      </p:to>
                                    </p:set>
                                    <p:animEffect transition="in" filter="blinds(horizontal)">
                                      <p:cBhvr>
                                        <p:cTn id="75" dur="500"/>
                                        <p:tgtEl>
                                          <p:spTgt spid="77"/>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78"/>
                                        </p:tgtEl>
                                        <p:attrNameLst>
                                          <p:attrName>style.visibility</p:attrName>
                                        </p:attrNameLst>
                                      </p:cBhvr>
                                      <p:to>
                                        <p:strVal val="visible"/>
                                      </p:to>
                                    </p:set>
                                    <p:animEffect transition="in" filter="blinds(horizontal)">
                                      <p:cBhvr>
                                        <p:cTn id="78" dur="500"/>
                                        <p:tgtEl>
                                          <p:spTgt spid="78"/>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79"/>
                                        </p:tgtEl>
                                        <p:attrNameLst>
                                          <p:attrName>style.visibility</p:attrName>
                                        </p:attrNameLst>
                                      </p:cBhvr>
                                      <p:to>
                                        <p:strVal val="visible"/>
                                      </p:to>
                                    </p:set>
                                    <p:animEffect transition="in" filter="blinds(horizontal)">
                                      <p:cBhvr>
                                        <p:cTn id="81" dur="500"/>
                                        <p:tgtEl>
                                          <p:spTgt spid="79"/>
                                        </p:tgtEl>
                                      </p:cBhvr>
                                    </p:animEffect>
                                  </p:childTnLst>
                                </p:cTn>
                              </p:par>
                              <p:par>
                                <p:cTn id="82" presetID="3" presetClass="entr" presetSubtype="10" fill="hold" nodeType="withEffect">
                                  <p:stCondLst>
                                    <p:cond delay="0"/>
                                  </p:stCondLst>
                                  <p:childTnLst>
                                    <p:set>
                                      <p:cBhvr>
                                        <p:cTn id="83" dur="1" fill="hold">
                                          <p:stCondLst>
                                            <p:cond delay="0"/>
                                          </p:stCondLst>
                                        </p:cTn>
                                        <p:tgtEl>
                                          <p:spTgt spid="80"/>
                                        </p:tgtEl>
                                        <p:attrNameLst>
                                          <p:attrName>style.visibility</p:attrName>
                                        </p:attrNameLst>
                                      </p:cBhvr>
                                      <p:to>
                                        <p:strVal val="visible"/>
                                      </p:to>
                                    </p:set>
                                    <p:animEffect transition="in" filter="blinds(horizontal)">
                                      <p:cBhvr>
                                        <p:cTn id="84" dur="500"/>
                                        <p:tgtEl>
                                          <p:spTgt spid="80"/>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81"/>
                                        </p:tgtEl>
                                        <p:attrNameLst>
                                          <p:attrName>style.visibility</p:attrName>
                                        </p:attrNameLst>
                                      </p:cBhvr>
                                      <p:to>
                                        <p:strVal val="visible"/>
                                      </p:to>
                                    </p:set>
                                    <p:animEffect transition="in" filter="blinds(horizontal)">
                                      <p:cBhvr>
                                        <p:cTn id="87" dur="500"/>
                                        <p:tgtEl>
                                          <p:spTgt spid="81"/>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82"/>
                                        </p:tgtEl>
                                        <p:attrNameLst>
                                          <p:attrName>style.visibility</p:attrName>
                                        </p:attrNameLst>
                                      </p:cBhvr>
                                      <p:to>
                                        <p:strVal val="visible"/>
                                      </p:to>
                                    </p:set>
                                    <p:animEffect transition="in" filter="blinds(horizontal)">
                                      <p:cBhvr>
                                        <p:cTn id="90" dur="500"/>
                                        <p:tgtEl>
                                          <p:spTgt spid="82"/>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83"/>
                                        </p:tgtEl>
                                        <p:attrNameLst>
                                          <p:attrName>style.visibility</p:attrName>
                                        </p:attrNameLst>
                                      </p:cBhvr>
                                      <p:to>
                                        <p:strVal val="visible"/>
                                      </p:to>
                                    </p:set>
                                    <p:animEffect transition="in" filter="blinds(horizontal)">
                                      <p:cBhvr>
                                        <p:cTn id="93" dur="500"/>
                                        <p:tgtEl>
                                          <p:spTgt spid="83"/>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84"/>
                                        </p:tgtEl>
                                        <p:attrNameLst>
                                          <p:attrName>style.visibility</p:attrName>
                                        </p:attrNameLst>
                                      </p:cBhvr>
                                      <p:to>
                                        <p:strVal val="visible"/>
                                      </p:to>
                                    </p:set>
                                    <p:animEffect transition="in" filter="blinds(horizontal)">
                                      <p:cBhvr>
                                        <p:cTn id="96" dur="500"/>
                                        <p:tgtEl>
                                          <p:spTgt spid="84"/>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85"/>
                                        </p:tgtEl>
                                        <p:attrNameLst>
                                          <p:attrName>style.visibility</p:attrName>
                                        </p:attrNameLst>
                                      </p:cBhvr>
                                      <p:to>
                                        <p:strVal val="visible"/>
                                      </p:to>
                                    </p:set>
                                    <p:animEffect transition="in" filter="blinds(horizontal)">
                                      <p:cBhvr>
                                        <p:cTn id="99" dur="500"/>
                                        <p:tgtEl>
                                          <p:spTgt spid="85"/>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88"/>
                                        </p:tgtEl>
                                        <p:attrNameLst>
                                          <p:attrName>style.visibility</p:attrName>
                                        </p:attrNameLst>
                                      </p:cBhvr>
                                      <p:to>
                                        <p:strVal val="visible"/>
                                      </p:to>
                                    </p:set>
                                    <p:animEffect transition="in" filter="blinds(horizontal)">
                                      <p:cBhvr>
                                        <p:cTn id="102" dur="500"/>
                                        <p:tgtEl>
                                          <p:spTgt spid="88"/>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89"/>
                                        </p:tgtEl>
                                        <p:attrNameLst>
                                          <p:attrName>style.visibility</p:attrName>
                                        </p:attrNameLst>
                                      </p:cBhvr>
                                      <p:to>
                                        <p:strVal val="visible"/>
                                      </p:to>
                                    </p:set>
                                    <p:animEffect transition="in" filter="blinds(horizontal)">
                                      <p:cBhvr>
                                        <p:cTn id="105" dur="500"/>
                                        <p:tgtEl>
                                          <p:spTgt spid="89"/>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90"/>
                                        </p:tgtEl>
                                        <p:attrNameLst>
                                          <p:attrName>style.visibility</p:attrName>
                                        </p:attrNameLst>
                                      </p:cBhvr>
                                      <p:to>
                                        <p:strVal val="visible"/>
                                      </p:to>
                                    </p:set>
                                    <p:animEffect transition="in" filter="blinds(horizontal)">
                                      <p:cBhvr>
                                        <p:cTn id="108"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P spid="63" grpId="0"/>
      <p:bldP spid="64" grpId="0"/>
      <p:bldP spid="65" grpId="0" animBg="1"/>
      <p:bldP spid="66" grpId="0" animBg="1"/>
      <p:bldP spid="67" grpId="0" animBg="1"/>
      <p:bldP spid="70" grpId="0" animBg="1"/>
      <p:bldP spid="71" grpId="0"/>
      <p:bldP spid="72" grpId="0"/>
      <p:bldP spid="73" grpId="0" animBg="1"/>
      <p:bldP spid="76" grpId="0"/>
      <p:bldP spid="77" grpId="0"/>
      <p:bldP spid="78" grpId="0" animBg="1"/>
      <p:bldP spid="79" grpId="0" animBg="1"/>
      <p:bldP spid="81" grpId="0" animBg="1"/>
      <p:bldP spid="82" grpId="0"/>
      <p:bldP spid="83" grpId="0"/>
      <p:bldP spid="84" grpId="0" animBg="1"/>
      <p:bldP spid="85" grpId="0" animBg="1"/>
      <p:bldP spid="86" grpId="0"/>
      <p:bldP spid="87" grpId="0"/>
      <p:bldP spid="88" grpId="0"/>
      <p:bldP spid="89" grpId="0"/>
      <p:bldP spid="9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Multi-Versioning in STM</a:t>
            </a:r>
          </a:p>
        </p:txBody>
      </p:sp>
      <p:sp>
        <p:nvSpPr>
          <p:cNvPr id="4" name="Footer Placeholder 3"/>
          <p:cNvSpPr>
            <a:spLocks noGrp="1"/>
          </p:cNvSpPr>
          <p:nvPr>
            <p:ph type="ftr" sz="quarter" idx="11"/>
          </p:nvPr>
        </p:nvSpPr>
        <p:spPr/>
        <p:txBody>
          <a:bodyPr/>
          <a:lstStyle/>
          <a:p>
            <a:r>
              <a:rPr lang="en-US" smtClean="0"/>
              <a:t>TRANSACT 2010</a:t>
            </a:r>
            <a:endParaRPr lang="he-IL" dirty="0"/>
          </a:p>
        </p:txBody>
      </p:sp>
      <p:sp>
        <p:nvSpPr>
          <p:cNvPr id="11267" name="Rectangle 3"/>
          <p:cNvSpPr>
            <a:spLocks noGrp="1" noChangeArrowheads="1"/>
          </p:cNvSpPr>
          <p:nvPr>
            <p:ph sz="quarter" idx="1"/>
          </p:nvPr>
        </p:nvSpPr>
        <p:spPr>
          <a:xfrm>
            <a:off x="301752" y="1527048"/>
            <a:ext cx="8503920" cy="1473324"/>
          </a:xfrm>
        </p:spPr>
        <p:txBody>
          <a:bodyPr/>
          <a:lstStyle/>
          <a:p>
            <a:r>
              <a:rPr lang="en-US" dirty="0" smtClean="0"/>
              <a:t>Keeping multiple versions can prevent aborts</a:t>
            </a:r>
          </a:p>
        </p:txBody>
      </p:sp>
      <p:sp>
        <p:nvSpPr>
          <p:cNvPr id="5" name="Slide Number Placeholder 4"/>
          <p:cNvSpPr>
            <a:spLocks noGrp="1"/>
          </p:cNvSpPr>
          <p:nvPr>
            <p:ph type="sldNum" sz="quarter" idx="12"/>
          </p:nvPr>
        </p:nvSpPr>
        <p:spPr/>
        <p:txBody>
          <a:bodyPr/>
          <a:lstStyle/>
          <a:p>
            <a:fld id="{DAF22AC9-109E-4E4D-92F9-530E51D9A3A2}" type="slidenum">
              <a:rPr lang="he-IL" smtClean="0"/>
              <a:pPr/>
              <a:t>5</a:t>
            </a:fld>
            <a:endParaRPr lang="he-IL"/>
          </a:p>
        </p:txBody>
      </p:sp>
      <p:cxnSp>
        <p:nvCxnSpPr>
          <p:cNvPr id="6" name="Straight Connector 5"/>
          <p:cNvCxnSpPr/>
          <p:nvPr/>
        </p:nvCxnSpPr>
        <p:spPr>
          <a:xfrm>
            <a:off x="4714876" y="3214686"/>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4714876" y="3714748"/>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9" name="Oval 8"/>
          <p:cNvSpPr/>
          <p:nvPr/>
        </p:nvSpPr>
        <p:spPr>
          <a:xfrm>
            <a:off x="5214939" y="3143248"/>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10" name="Straight Connector 9"/>
          <p:cNvCxnSpPr>
            <a:stCxn id="9" idx="5"/>
            <a:endCxn id="18" idx="1"/>
          </p:cNvCxnSpPr>
          <p:nvPr/>
        </p:nvCxnSpPr>
        <p:spPr>
          <a:xfrm rot="16200000" flipH="1">
            <a:off x="5658363" y="2943726"/>
            <a:ext cx="399039" cy="1041984"/>
          </a:xfrm>
          <a:prstGeom prst="line">
            <a:avLst/>
          </a:prstGeom>
        </p:spPr>
        <p:style>
          <a:lnRef idx="1">
            <a:schemeClr val="dk1"/>
          </a:lnRef>
          <a:fillRef idx="0">
            <a:schemeClr val="dk1"/>
          </a:fillRef>
          <a:effectRef idx="0">
            <a:schemeClr val="dk1"/>
          </a:effectRef>
          <a:fontRef idx="minor">
            <a:schemeClr val="tx1"/>
          </a:fontRef>
        </p:style>
      </p:cxnSp>
      <p:sp>
        <p:nvSpPr>
          <p:cNvPr id="11" name="TextBox 10"/>
          <p:cNvSpPr txBox="1">
            <a:spLocks noChangeArrowheads="1"/>
          </p:cNvSpPr>
          <p:nvPr/>
        </p:nvSpPr>
        <p:spPr bwMode="auto">
          <a:xfrm>
            <a:off x="4289426" y="3000373"/>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12" name="TextBox 11"/>
          <p:cNvSpPr txBox="1">
            <a:spLocks noChangeArrowheads="1"/>
          </p:cNvSpPr>
          <p:nvPr/>
        </p:nvSpPr>
        <p:spPr bwMode="auto">
          <a:xfrm>
            <a:off x="4275139" y="3500436"/>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14" name="Oval 13"/>
          <p:cNvSpPr/>
          <p:nvPr/>
        </p:nvSpPr>
        <p:spPr>
          <a:xfrm>
            <a:off x="5643564" y="314324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5" name="TextBox 14"/>
          <p:cNvSpPr txBox="1"/>
          <p:nvPr/>
        </p:nvSpPr>
        <p:spPr>
          <a:xfrm>
            <a:off x="5857884" y="3714752"/>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16" name="Oval 15"/>
          <p:cNvSpPr/>
          <p:nvPr/>
        </p:nvSpPr>
        <p:spPr>
          <a:xfrm>
            <a:off x="5929322" y="364331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17" name="Straight Connector 16"/>
          <p:cNvCxnSpPr>
            <a:stCxn id="14" idx="5"/>
            <a:endCxn id="16" idx="0"/>
          </p:cNvCxnSpPr>
          <p:nvPr/>
        </p:nvCxnSpPr>
        <p:spPr>
          <a:xfrm rot="16200000" flipH="1">
            <a:off x="5694080" y="3336633"/>
            <a:ext cx="378115" cy="235245"/>
          </a:xfrm>
          <a:prstGeom prst="line">
            <a:avLst/>
          </a:prstGeom>
        </p:spPr>
        <p:style>
          <a:lnRef idx="1">
            <a:schemeClr val="dk1"/>
          </a:lnRef>
          <a:fillRef idx="0">
            <a:schemeClr val="dk1"/>
          </a:fillRef>
          <a:effectRef idx="0">
            <a:schemeClr val="dk1"/>
          </a:effectRef>
          <a:fontRef idx="minor">
            <a:schemeClr val="tx1"/>
          </a:fontRef>
        </p:style>
      </p:cxnSp>
      <p:sp>
        <p:nvSpPr>
          <p:cNvPr id="18" name="Oval 17"/>
          <p:cNvSpPr/>
          <p:nvPr/>
        </p:nvSpPr>
        <p:spPr>
          <a:xfrm>
            <a:off x="6357950" y="3643314"/>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9" name="TextBox 18"/>
          <p:cNvSpPr txBox="1"/>
          <p:nvPr/>
        </p:nvSpPr>
        <p:spPr>
          <a:xfrm>
            <a:off x="6286512" y="3714752"/>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21" name="Rounded Rectangular Callout 20"/>
          <p:cNvSpPr/>
          <p:nvPr/>
        </p:nvSpPr>
        <p:spPr>
          <a:xfrm>
            <a:off x="6572264" y="3929066"/>
            <a:ext cx="1857388" cy="642942"/>
          </a:xfrm>
          <a:prstGeom prst="wedgeRoundRectCallout">
            <a:avLst>
              <a:gd name="adj1" fmla="val -54332"/>
              <a:gd name="adj2" fmla="val -79721"/>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cannot read the latest version – read the previous one</a:t>
            </a:r>
            <a:endParaRPr lang="he-IL" dirty="0">
              <a:solidFill>
                <a:schemeClr val="tx1"/>
              </a:solidFill>
            </a:endParaRPr>
          </a:p>
        </p:txBody>
      </p:sp>
      <p:sp>
        <p:nvSpPr>
          <p:cNvPr id="22" name="Freeform 21"/>
          <p:cNvSpPr/>
          <p:nvPr/>
        </p:nvSpPr>
        <p:spPr>
          <a:xfrm>
            <a:off x="5458267" y="3733640"/>
            <a:ext cx="969819" cy="358679"/>
          </a:xfrm>
          <a:custGeom>
            <a:avLst/>
            <a:gdLst>
              <a:gd name="connsiteX0" fmla="*/ 969819 w 969819"/>
              <a:gd name="connsiteY0" fmla="*/ 46182 h 358679"/>
              <a:gd name="connsiteX1" fmla="*/ 544946 w 969819"/>
              <a:gd name="connsiteY1" fmla="*/ 350982 h 358679"/>
              <a:gd name="connsiteX2" fmla="*/ 0 w 969819"/>
              <a:gd name="connsiteY2" fmla="*/ 0 h 358679"/>
            </a:gdLst>
            <a:ahLst/>
            <a:cxnLst>
              <a:cxn ang="0">
                <a:pos x="connsiteX0" y="connsiteY0"/>
              </a:cxn>
              <a:cxn ang="0">
                <a:pos x="connsiteX1" y="connsiteY1"/>
              </a:cxn>
              <a:cxn ang="0">
                <a:pos x="connsiteX2" y="connsiteY2"/>
              </a:cxn>
            </a:cxnLst>
            <a:rect l="l" t="t" r="r" b="b"/>
            <a:pathLst>
              <a:path w="969819" h="358679">
                <a:moveTo>
                  <a:pt x="969819" y="46182"/>
                </a:moveTo>
                <a:cubicBezTo>
                  <a:pt x="838201" y="202430"/>
                  <a:pt x="706583" y="358679"/>
                  <a:pt x="544946" y="350982"/>
                </a:cubicBezTo>
                <a:cubicBezTo>
                  <a:pt x="383310" y="343285"/>
                  <a:pt x="191655" y="171642"/>
                  <a:pt x="0" y="0"/>
                </a:cubicBezTo>
              </a:path>
            </a:pathLst>
          </a:custGeom>
          <a:ln>
            <a:solidFill>
              <a:schemeClr val="accent2">
                <a:lumMod val="50000"/>
              </a:schemeClr>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23" name="Oval 22"/>
          <p:cNvSpPr/>
          <p:nvPr/>
        </p:nvSpPr>
        <p:spPr>
          <a:xfrm>
            <a:off x="5214942" y="364331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24" name="Straight Connector 23"/>
          <p:cNvCxnSpPr/>
          <p:nvPr/>
        </p:nvCxnSpPr>
        <p:spPr>
          <a:xfrm>
            <a:off x="1214414" y="3214686"/>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a:off x="1214414" y="3714752"/>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27" name="Oval 26"/>
          <p:cNvSpPr/>
          <p:nvPr/>
        </p:nvSpPr>
        <p:spPr>
          <a:xfrm>
            <a:off x="1714477" y="3143248"/>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28" name="Straight Connector 27"/>
          <p:cNvCxnSpPr>
            <a:stCxn id="27" idx="5"/>
            <a:endCxn id="36" idx="1"/>
          </p:cNvCxnSpPr>
          <p:nvPr/>
        </p:nvCxnSpPr>
        <p:spPr>
          <a:xfrm rot="16200000" flipH="1">
            <a:off x="2157901" y="2943726"/>
            <a:ext cx="399039" cy="1041984"/>
          </a:xfrm>
          <a:prstGeom prst="line">
            <a:avLst/>
          </a:prstGeom>
        </p:spPr>
        <p:style>
          <a:lnRef idx="1">
            <a:schemeClr val="dk1"/>
          </a:lnRef>
          <a:fillRef idx="0">
            <a:schemeClr val="dk1"/>
          </a:fillRef>
          <a:effectRef idx="0">
            <a:schemeClr val="dk1"/>
          </a:effectRef>
          <a:fontRef idx="minor">
            <a:schemeClr val="tx1"/>
          </a:fontRef>
        </p:style>
      </p:cxnSp>
      <p:sp>
        <p:nvSpPr>
          <p:cNvPr id="29" name="TextBox 28"/>
          <p:cNvSpPr txBox="1">
            <a:spLocks noChangeArrowheads="1"/>
          </p:cNvSpPr>
          <p:nvPr/>
        </p:nvSpPr>
        <p:spPr bwMode="auto">
          <a:xfrm>
            <a:off x="788964" y="3000373"/>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30" name="TextBox 29"/>
          <p:cNvSpPr txBox="1">
            <a:spLocks noChangeArrowheads="1"/>
          </p:cNvSpPr>
          <p:nvPr/>
        </p:nvSpPr>
        <p:spPr bwMode="auto">
          <a:xfrm>
            <a:off x="774677" y="3500436"/>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32" name="Oval 31"/>
          <p:cNvSpPr/>
          <p:nvPr/>
        </p:nvSpPr>
        <p:spPr>
          <a:xfrm>
            <a:off x="2143102" y="314324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2357422" y="3714752"/>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34" name="Oval 33"/>
          <p:cNvSpPr/>
          <p:nvPr/>
        </p:nvSpPr>
        <p:spPr>
          <a:xfrm>
            <a:off x="2428860" y="364331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35" name="Straight Connector 34"/>
          <p:cNvCxnSpPr>
            <a:stCxn id="32" idx="5"/>
            <a:endCxn id="34" idx="0"/>
          </p:cNvCxnSpPr>
          <p:nvPr/>
        </p:nvCxnSpPr>
        <p:spPr>
          <a:xfrm rot="16200000" flipH="1">
            <a:off x="2193618" y="3336633"/>
            <a:ext cx="378115" cy="235245"/>
          </a:xfrm>
          <a:prstGeom prst="line">
            <a:avLst/>
          </a:prstGeom>
        </p:spPr>
        <p:style>
          <a:lnRef idx="1">
            <a:schemeClr val="dk1"/>
          </a:lnRef>
          <a:fillRef idx="0">
            <a:schemeClr val="dk1"/>
          </a:fillRef>
          <a:effectRef idx="0">
            <a:schemeClr val="dk1"/>
          </a:effectRef>
          <a:fontRef idx="minor">
            <a:schemeClr val="tx1"/>
          </a:fontRef>
        </p:style>
      </p:cxnSp>
      <p:sp>
        <p:nvSpPr>
          <p:cNvPr id="36" name="Oval 35"/>
          <p:cNvSpPr/>
          <p:nvPr/>
        </p:nvSpPr>
        <p:spPr>
          <a:xfrm>
            <a:off x="2857488" y="3643314"/>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39" name="Rounded Rectangular Callout 38"/>
          <p:cNvSpPr/>
          <p:nvPr/>
        </p:nvSpPr>
        <p:spPr>
          <a:xfrm>
            <a:off x="1428728" y="4286256"/>
            <a:ext cx="1857388" cy="642942"/>
          </a:xfrm>
          <a:prstGeom prst="wedgeRoundRectCallout">
            <a:avLst>
              <a:gd name="adj1" fmla="val 30063"/>
              <a:gd name="adj2" fmla="val -93848"/>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cannot read the latest version – abort</a:t>
            </a:r>
            <a:endParaRPr lang="he-IL" dirty="0">
              <a:solidFill>
                <a:schemeClr val="tx1"/>
              </a:solidFill>
            </a:endParaRPr>
          </a:p>
        </p:txBody>
      </p:sp>
      <p:sp>
        <p:nvSpPr>
          <p:cNvPr id="41" name="Oval 40"/>
          <p:cNvSpPr/>
          <p:nvPr/>
        </p:nvSpPr>
        <p:spPr>
          <a:xfrm>
            <a:off x="1714480" y="364331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42" name="TextBox 41"/>
          <p:cNvSpPr txBox="1"/>
          <p:nvPr/>
        </p:nvSpPr>
        <p:spPr>
          <a:xfrm>
            <a:off x="2786050" y="3714752"/>
            <a:ext cx="319088" cy="338138"/>
          </a:xfrm>
          <a:prstGeom prst="rect">
            <a:avLst/>
          </a:prstGeom>
          <a:noFill/>
        </p:spPr>
        <p:txBody>
          <a:bodyPr wrap="none" rtlCol="1">
            <a:spAutoFit/>
          </a:bodyPr>
          <a:lstStyle/>
          <a:p>
            <a:pPr algn="l" rtl="0" fontAlgn="auto">
              <a:spcBef>
                <a:spcPts val="0"/>
              </a:spcBef>
              <a:spcAft>
                <a:spcPts val="0"/>
              </a:spcAft>
              <a:defRPr/>
            </a:pPr>
            <a:r>
              <a:rPr lang="en-US" sz="1600" b="1" dirty="0">
                <a:solidFill>
                  <a:srgbClr val="C00000"/>
                </a:solidFill>
                <a:latin typeface="+mn-lt"/>
                <a:cs typeface="+mn-cs"/>
              </a:rPr>
              <a:t>A</a:t>
            </a:r>
            <a:endParaRPr lang="he-IL" sz="1600" b="1" dirty="0">
              <a:solidFill>
                <a:srgbClr val="C00000"/>
              </a:solidFill>
              <a:latin typeface="+mn-lt"/>
              <a:cs typeface="+mn-cs"/>
            </a:endParaRPr>
          </a:p>
        </p:txBody>
      </p:sp>
      <p:sp>
        <p:nvSpPr>
          <p:cNvPr id="40" name="TextBox 39"/>
          <p:cNvSpPr txBox="1"/>
          <p:nvPr/>
        </p:nvSpPr>
        <p:spPr>
          <a:xfrm>
            <a:off x="1571604" y="2857496"/>
            <a:ext cx="426720" cy="369332"/>
          </a:xfrm>
          <a:prstGeom prst="rect">
            <a:avLst/>
          </a:prstGeom>
          <a:noFill/>
        </p:spPr>
        <p:txBody>
          <a:bodyPr wrap="none" rtlCol="0">
            <a:spAutoFit/>
          </a:bodyPr>
          <a:lstStyle/>
          <a:p>
            <a:pPr algn="l" rtl="0"/>
            <a:r>
              <a:rPr lang="en-US" dirty="0" smtClean="0"/>
              <a:t>T1</a:t>
            </a:r>
            <a:endParaRPr lang="en-US" dirty="0"/>
          </a:p>
        </p:txBody>
      </p:sp>
      <p:sp>
        <p:nvSpPr>
          <p:cNvPr id="43" name="TextBox 42"/>
          <p:cNvSpPr txBox="1"/>
          <p:nvPr/>
        </p:nvSpPr>
        <p:spPr>
          <a:xfrm>
            <a:off x="2000232" y="2857496"/>
            <a:ext cx="455574" cy="369332"/>
          </a:xfrm>
          <a:prstGeom prst="rect">
            <a:avLst/>
          </a:prstGeom>
          <a:noFill/>
        </p:spPr>
        <p:txBody>
          <a:bodyPr wrap="none" rtlCol="0">
            <a:spAutoFit/>
          </a:bodyPr>
          <a:lstStyle/>
          <a:p>
            <a:pPr algn="l" rtl="0"/>
            <a:r>
              <a:rPr lang="en-US" dirty="0" smtClean="0"/>
              <a:t>T2</a:t>
            </a:r>
            <a:endParaRPr lang="en-US" dirty="0"/>
          </a:p>
        </p:txBody>
      </p:sp>
      <p:sp>
        <p:nvSpPr>
          <p:cNvPr id="44" name="TextBox 43"/>
          <p:cNvSpPr txBox="1"/>
          <p:nvPr/>
        </p:nvSpPr>
        <p:spPr>
          <a:xfrm>
            <a:off x="5000628" y="2857496"/>
            <a:ext cx="426720" cy="369332"/>
          </a:xfrm>
          <a:prstGeom prst="rect">
            <a:avLst/>
          </a:prstGeom>
          <a:noFill/>
        </p:spPr>
        <p:txBody>
          <a:bodyPr wrap="none" rtlCol="0">
            <a:spAutoFit/>
          </a:bodyPr>
          <a:lstStyle/>
          <a:p>
            <a:pPr algn="l" rtl="0"/>
            <a:r>
              <a:rPr lang="en-US" dirty="0" smtClean="0"/>
              <a:t>T1</a:t>
            </a:r>
            <a:endParaRPr lang="en-US" dirty="0"/>
          </a:p>
        </p:txBody>
      </p:sp>
      <p:sp>
        <p:nvSpPr>
          <p:cNvPr id="45" name="TextBox 44"/>
          <p:cNvSpPr txBox="1"/>
          <p:nvPr/>
        </p:nvSpPr>
        <p:spPr>
          <a:xfrm>
            <a:off x="5500694" y="2857496"/>
            <a:ext cx="455574" cy="369332"/>
          </a:xfrm>
          <a:prstGeom prst="rect">
            <a:avLst/>
          </a:prstGeom>
          <a:noFill/>
        </p:spPr>
        <p:txBody>
          <a:bodyPr wrap="none" rtlCol="0">
            <a:spAutoFit/>
          </a:bodyPr>
          <a:lstStyle/>
          <a:p>
            <a:pPr algn="l" rtl="0"/>
            <a:r>
              <a:rPr lang="en-US" dirty="0" smtClean="0"/>
              <a:t>T2</a:t>
            </a:r>
            <a:endParaRPr lang="en-US" dirty="0"/>
          </a:p>
        </p:txBody>
      </p:sp>
      <p:sp>
        <p:nvSpPr>
          <p:cNvPr id="46" name="TextBox 45"/>
          <p:cNvSpPr txBox="1"/>
          <p:nvPr/>
        </p:nvSpPr>
        <p:spPr>
          <a:xfrm>
            <a:off x="1142976" y="2357430"/>
            <a:ext cx="2438488" cy="369332"/>
          </a:xfrm>
          <a:prstGeom prst="rect">
            <a:avLst/>
          </a:prstGeom>
          <a:noFill/>
        </p:spPr>
        <p:txBody>
          <a:bodyPr wrap="none" rtlCol="0">
            <a:spAutoFit/>
          </a:bodyPr>
          <a:lstStyle/>
          <a:p>
            <a:pPr algn="l" rtl="0"/>
            <a:r>
              <a:rPr lang="en-US" dirty="0" smtClean="0"/>
              <a:t>Single-versioned STM</a:t>
            </a:r>
            <a:endParaRPr lang="en-US" dirty="0"/>
          </a:p>
        </p:txBody>
      </p:sp>
      <p:sp>
        <p:nvSpPr>
          <p:cNvPr id="47" name="TextBox 46"/>
          <p:cNvSpPr txBox="1"/>
          <p:nvPr/>
        </p:nvSpPr>
        <p:spPr>
          <a:xfrm>
            <a:off x="4643438" y="2357430"/>
            <a:ext cx="2371162" cy="369332"/>
          </a:xfrm>
          <a:prstGeom prst="rect">
            <a:avLst/>
          </a:prstGeom>
          <a:noFill/>
        </p:spPr>
        <p:txBody>
          <a:bodyPr wrap="none" rtlCol="0">
            <a:spAutoFit/>
          </a:bodyPr>
          <a:lstStyle/>
          <a:p>
            <a:pPr algn="l" rtl="0"/>
            <a:r>
              <a:rPr lang="en-US" dirty="0" smtClean="0"/>
              <a:t>Multi-versioned STM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linds(horizontal)">
                                      <p:cBhvr>
                                        <p:cTn id="13" dur="500"/>
                                        <p:tgtEl>
                                          <p:spTgt spid="27"/>
                                        </p:tgtEl>
                                      </p:cBhvr>
                                    </p:animEffect>
                                  </p:childTnLst>
                                </p:cTn>
                              </p:par>
                              <p:par>
                                <p:cTn id="14" presetID="3" presetClass="entr" presetSubtype="10" fill="hold"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blinds(horizontal)">
                                      <p:cBhvr>
                                        <p:cTn id="16" dur="500"/>
                                        <p:tgtEl>
                                          <p:spTgt spid="2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blinds(horizontal)">
                                      <p:cBhvr>
                                        <p:cTn id="19" dur="500"/>
                                        <p:tgtEl>
                                          <p:spTgt spid="29"/>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linds(horizontal)">
                                      <p:cBhvr>
                                        <p:cTn id="22" dur="500"/>
                                        <p:tgtEl>
                                          <p:spTgt spid="30"/>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blinds(horizontal)">
                                      <p:cBhvr>
                                        <p:cTn id="25" dur="500"/>
                                        <p:tgtEl>
                                          <p:spTgt spid="32"/>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blinds(horizontal)">
                                      <p:cBhvr>
                                        <p:cTn id="28" dur="500"/>
                                        <p:tgtEl>
                                          <p:spTgt spid="3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blinds(horizontal)">
                                      <p:cBhvr>
                                        <p:cTn id="31" dur="500"/>
                                        <p:tgtEl>
                                          <p:spTgt spid="34"/>
                                        </p:tgtEl>
                                      </p:cBhvr>
                                    </p:animEffect>
                                  </p:childTnLst>
                                </p:cTn>
                              </p:par>
                              <p:par>
                                <p:cTn id="32" presetID="3" presetClass="entr" presetSubtype="10" fill="hold"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blinds(horizontal)">
                                      <p:cBhvr>
                                        <p:cTn id="34" dur="500"/>
                                        <p:tgtEl>
                                          <p:spTgt spid="3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blinds(horizontal)">
                                      <p:cBhvr>
                                        <p:cTn id="37" dur="500"/>
                                        <p:tgtEl>
                                          <p:spTgt spid="3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blinds(horizontal)">
                                      <p:cBhvr>
                                        <p:cTn id="40" dur="500"/>
                                        <p:tgtEl>
                                          <p:spTgt spid="3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blinds(horizontal)">
                                      <p:cBhvr>
                                        <p:cTn id="43" dur="500"/>
                                        <p:tgtEl>
                                          <p:spTgt spid="41"/>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42"/>
                                        </p:tgtEl>
                                        <p:attrNameLst>
                                          <p:attrName>style.visibility</p:attrName>
                                        </p:attrNameLst>
                                      </p:cBhvr>
                                      <p:to>
                                        <p:strVal val="visible"/>
                                      </p:to>
                                    </p:set>
                                    <p:animEffect transition="in" filter="blinds(horizontal)">
                                      <p:cBhvr>
                                        <p:cTn id="46" dur="500"/>
                                        <p:tgtEl>
                                          <p:spTgt spid="42"/>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blinds(horizontal)">
                                      <p:cBhvr>
                                        <p:cTn id="49" dur="500"/>
                                        <p:tgtEl>
                                          <p:spTgt spid="40"/>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blinds(horizontal)">
                                      <p:cBhvr>
                                        <p:cTn id="52" dur="500"/>
                                        <p:tgtEl>
                                          <p:spTgt spid="43"/>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blinds(horizontal)">
                                      <p:cBhvr>
                                        <p:cTn id="55" dur="500"/>
                                        <p:tgtEl>
                                          <p:spTgt spid="46"/>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blinds(horizontal)">
                                      <p:cBhvr>
                                        <p:cTn id="60" dur="500"/>
                                        <p:tgtEl>
                                          <p:spTgt spid="6"/>
                                        </p:tgtEl>
                                      </p:cBhvr>
                                    </p:animEffect>
                                  </p:childTnLst>
                                </p:cTn>
                              </p:par>
                              <p:par>
                                <p:cTn id="61" presetID="3" presetClass="entr" presetSubtype="10" fill="hold" nodeType="with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blinds(horizontal)">
                                      <p:cBhvr>
                                        <p:cTn id="63" dur="500"/>
                                        <p:tgtEl>
                                          <p:spTgt spid="7"/>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blinds(horizontal)">
                                      <p:cBhvr>
                                        <p:cTn id="66" dur="500"/>
                                        <p:tgtEl>
                                          <p:spTgt spid="9"/>
                                        </p:tgtEl>
                                      </p:cBhvr>
                                    </p:animEffect>
                                  </p:childTnLst>
                                </p:cTn>
                              </p:par>
                              <p:par>
                                <p:cTn id="67" presetID="3" presetClass="entr" presetSubtype="10" fill="hold" nodeType="with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blinds(horizontal)">
                                      <p:cBhvr>
                                        <p:cTn id="69" dur="500"/>
                                        <p:tgtEl>
                                          <p:spTgt spid="10"/>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blinds(horizontal)">
                                      <p:cBhvr>
                                        <p:cTn id="72" dur="500"/>
                                        <p:tgtEl>
                                          <p:spTgt spid="11"/>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blinds(horizontal)">
                                      <p:cBhvr>
                                        <p:cTn id="75" dur="500"/>
                                        <p:tgtEl>
                                          <p:spTgt spid="12"/>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blinds(horizontal)">
                                      <p:cBhvr>
                                        <p:cTn id="78" dur="500"/>
                                        <p:tgtEl>
                                          <p:spTgt spid="14"/>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blinds(horizontal)">
                                      <p:cBhvr>
                                        <p:cTn id="81" dur="500"/>
                                        <p:tgtEl>
                                          <p:spTgt spid="15"/>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blinds(horizontal)">
                                      <p:cBhvr>
                                        <p:cTn id="84" dur="500"/>
                                        <p:tgtEl>
                                          <p:spTgt spid="16"/>
                                        </p:tgtEl>
                                      </p:cBhvr>
                                    </p:animEffect>
                                  </p:childTnLst>
                                </p:cTn>
                              </p:par>
                              <p:par>
                                <p:cTn id="85" presetID="3" presetClass="entr" presetSubtype="10" fill="hold" nodeType="with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blinds(horizontal)">
                                      <p:cBhvr>
                                        <p:cTn id="87" dur="500"/>
                                        <p:tgtEl>
                                          <p:spTgt spid="17"/>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blinds(horizontal)">
                                      <p:cBhvr>
                                        <p:cTn id="90" dur="500"/>
                                        <p:tgtEl>
                                          <p:spTgt spid="18"/>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blinds(horizontal)">
                                      <p:cBhvr>
                                        <p:cTn id="93" dur="500"/>
                                        <p:tgtEl>
                                          <p:spTgt spid="19"/>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blinds(horizontal)">
                                      <p:cBhvr>
                                        <p:cTn id="96" dur="500"/>
                                        <p:tgtEl>
                                          <p:spTgt spid="21"/>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22"/>
                                        </p:tgtEl>
                                        <p:attrNameLst>
                                          <p:attrName>style.visibility</p:attrName>
                                        </p:attrNameLst>
                                      </p:cBhvr>
                                      <p:to>
                                        <p:strVal val="visible"/>
                                      </p:to>
                                    </p:set>
                                    <p:animEffect transition="in" filter="blinds(horizontal)">
                                      <p:cBhvr>
                                        <p:cTn id="99" dur="500"/>
                                        <p:tgtEl>
                                          <p:spTgt spid="22"/>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blinds(horizontal)">
                                      <p:cBhvr>
                                        <p:cTn id="102" dur="500"/>
                                        <p:tgtEl>
                                          <p:spTgt spid="23"/>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blinds(horizontal)">
                                      <p:cBhvr>
                                        <p:cTn id="105" dur="500"/>
                                        <p:tgtEl>
                                          <p:spTgt spid="44"/>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45"/>
                                        </p:tgtEl>
                                        <p:attrNameLst>
                                          <p:attrName>style.visibility</p:attrName>
                                        </p:attrNameLst>
                                      </p:cBhvr>
                                      <p:to>
                                        <p:strVal val="visible"/>
                                      </p:to>
                                    </p:set>
                                    <p:animEffect transition="in" filter="blinds(horizontal)">
                                      <p:cBhvr>
                                        <p:cTn id="108" dur="500"/>
                                        <p:tgtEl>
                                          <p:spTgt spid="45"/>
                                        </p:tgtEl>
                                      </p:cBhvr>
                                    </p:animEffect>
                                  </p:childTnLst>
                                </p:cTn>
                              </p:par>
                              <p:par>
                                <p:cTn id="109" presetID="3" presetClass="entr" presetSubtype="10" fill="hold" grpId="0" nodeType="withEffect">
                                  <p:stCondLst>
                                    <p:cond delay="0"/>
                                  </p:stCondLst>
                                  <p:childTnLst>
                                    <p:set>
                                      <p:cBhvr>
                                        <p:cTn id="110" dur="1" fill="hold">
                                          <p:stCondLst>
                                            <p:cond delay="0"/>
                                          </p:stCondLst>
                                        </p:cTn>
                                        <p:tgtEl>
                                          <p:spTgt spid="47"/>
                                        </p:tgtEl>
                                        <p:attrNameLst>
                                          <p:attrName>style.visibility</p:attrName>
                                        </p:attrNameLst>
                                      </p:cBhvr>
                                      <p:to>
                                        <p:strVal val="visible"/>
                                      </p:to>
                                    </p:set>
                                    <p:animEffect transition="in" filter="blinds(horizontal)">
                                      <p:cBhvr>
                                        <p:cTn id="111"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14" grpId="0" animBg="1"/>
      <p:bldP spid="15" grpId="0"/>
      <p:bldP spid="16" grpId="0" animBg="1"/>
      <p:bldP spid="18" grpId="0" animBg="1"/>
      <p:bldP spid="19" grpId="0"/>
      <p:bldP spid="21" grpId="0" animBg="1"/>
      <p:bldP spid="22" grpId="0" animBg="1"/>
      <p:bldP spid="23" grpId="0" animBg="1"/>
      <p:bldP spid="27" grpId="0" animBg="1"/>
      <p:bldP spid="29" grpId="0"/>
      <p:bldP spid="30" grpId="0"/>
      <p:bldP spid="32" grpId="0" animBg="1"/>
      <p:bldP spid="33" grpId="0"/>
      <p:bldP spid="34" grpId="0" animBg="1"/>
      <p:bldP spid="36" grpId="0" animBg="1"/>
      <p:bldP spid="39" grpId="0" animBg="1"/>
      <p:bldP spid="41" grpId="0" animBg="1"/>
      <p:bldP spid="42" grpId="0"/>
      <p:bldP spid="40" grpId="0"/>
      <p:bldP spid="43" grpId="0"/>
      <p:bldP spid="44" grpId="0"/>
      <p:bldP spid="45" grpId="0"/>
      <p:bldP spid="46"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GC challenge</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6</a:t>
            </a:fld>
            <a:endParaRPr lang="he-IL"/>
          </a:p>
        </p:txBody>
      </p:sp>
      <p:sp>
        <p:nvSpPr>
          <p:cNvPr id="5" name="Content Placeholder 4"/>
          <p:cNvSpPr>
            <a:spLocks noGrp="1"/>
          </p:cNvSpPr>
          <p:nvPr>
            <p:ph sz="quarter" idx="1"/>
          </p:nvPr>
        </p:nvSpPr>
        <p:spPr>
          <a:xfrm>
            <a:off x="301752" y="1527048"/>
            <a:ext cx="8503920" cy="2259142"/>
          </a:xfrm>
        </p:spPr>
        <p:txBody>
          <a:bodyPr>
            <a:normAutofit/>
          </a:bodyPr>
          <a:lstStyle/>
          <a:p>
            <a:r>
              <a:rPr lang="en-US" dirty="0" smtClean="0"/>
              <a:t>Must clean up the old versions</a:t>
            </a:r>
          </a:p>
          <a:p>
            <a:r>
              <a:rPr lang="en-US" dirty="0" smtClean="0"/>
              <a:t>Many existing TMs keep a list of n past versions</a:t>
            </a:r>
          </a:p>
          <a:p>
            <a:pPr lvl="1"/>
            <a:r>
              <a:rPr lang="en-US" dirty="0" smtClean="0"/>
              <a:t>some kept versions are useless</a:t>
            </a:r>
          </a:p>
          <a:p>
            <a:pPr lvl="1"/>
            <a:r>
              <a:rPr lang="en-US" dirty="0" smtClean="0"/>
              <a:t>some potentially useful versions are removed</a:t>
            </a:r>
          </a:p>
        </p:txBody>
      </p:sp>
      <p:cxnSp>
        <p:nvCxnSpPr>
          <p:cNvPr id="6" name="Straight Connector 5"/>
          <p:cNvCxnSpPr/>
          <p:nvPr/>
        </p:nvCxnSpPr>
        <p:spPr>
          <a:xfrm>
            <a:off x="3357554" y="3786190"/>
            <a:ext cx="2428892"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3357554" y="4286252"/>
            <a:ext cx="2428892" cy="4"/>
          </a:xfrm>
          <a:prstGeom prst="line">
            <a:avLst/>
          </a:prstGeom>
        </p:spPr>
        <p:style>
          <a:lnRef idx="1">
            <a:schemeClr val="dk1"/>
          </a:lnRef>
          <a:fillRef idx="0">
            <a:schemeClr val="dk1"/>
          </a:fillRef>
          <a:effectRef idx="0">
            <a:schemeClr val="dk1"/>
          </a:effectRef>
          <a:fontRef idx="minor">
            <a:schemeClr val="tx1"/>
          </a:fontRef>
        </p:style>
      </p:cxnSp>
      <p:sp>
        <p:nvSpPr>
          <p:cNvPr id="9" name="Oval 8"/>
          <p:cNvSpPr/>
          <p:nvPr/>
        </p:nvSpPr>
        <p:spPr>
          <a:xfrm>
            <a:off x="3643306" y="3714752"/>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10" name="Straight Connector 9"/>
          <p:cNvCxnSpPr>
            <a:stCxn id="9" idx="5"/>
            <a:endCxn id="17" idx="1"/>
          </p:cNvCxnSpPr>
          <p:nvPr/>
        </p:nvCxnSpPr>
        <p:spPr>
          <a:xfrm rot="16200000" flipH="1">
            <a:off x="4443918" y="3158041"/>
            <a:ext cx="399039" cy="1756361"/>
          </a:xfrm>
          <a:prstGeom prst="line">
            <a:avLst/>
          </a:prstGeom>
        </p:spPr>
        <p:style>
          <a:lnRef idx="1">
            <a:schemeClr val="dk1"/>
          </a:lnRef>
          <a:fillRef idx="0">
            <a:schemeClr val="dk1"/>
          </a:fillRef>
          <a:effectRef idx="0">
            <a:schemeClr val="dk1"/>
          </a:effectRef>
          <a:fontRef idx="minor">
            <a:schemeClr val="tx1"/>
          </a:fontRef>
        </p:style>
      </p:cxnSp>
      <p:sp>
        <p:nvSpPr>
          <p:cNvPr id="11" name="TextBox 10"/>
          <p:cNvSpPr txBox="1">
            <a:spLocks noChangeArrowheads="1"/>
          </p:cNvSpPr>
          <p:nvPr/>
        </p:nvSpPr>
        <p:spPr bwMode="auto">
          <a:xfrm>
            <a:off x="2932104" y="3571877"/>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12" name="TextBox 11"/>
          <p:cNvSpPr txBox="1">
            <a:spLocks noChangeArrowheads="1"/>
          </p:cNvSpPr>
          <p:nvPr/>
        </p:nvSpPr>
        <p:spPr bwMode="auto">
          <a:xfrm>
            <a:off x="2917817" y="4071940"/>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14" name="Oval 13"/>
          <p:cNvSpPr/>
          <p:nvPr/>
        </p:nvSpPr>
        <p:spPr>
          <a:xfrm>
            <a:off x="4071931" y="3714752"/>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5" name="Oval 14"/>
          <p:cNvSpPr/>
          <p:nvPr/>
        </p:nvSpPr>
        <p:spPr>
          <a:xfrm>
            <a:off x="4286248" y="42148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16" name="Straight Connector 15"/>
          <p:cNvCxnSpPr>
            <a:stCxn id="14" idx="5"/>
            <a:endCxn id="15" idx="0"/>
          </p:cNvCxnSpPr>
          <p:nvPr/>
        </p:nvCxnSpPr>
        <p:spPr>
          <a:xfrm rot="16200000" flipH="1">
            <a:off x="4086727" y="3943858"/>
            <a:ext cx="378115" cy="163804"/>
          </a:xfrm>
          <a:prstGeom prst="line">
            <a:avLst/>
          </a:prstGeom>
        </p:spPr>
        <p:style>
          <a:lnRef idx="1">
            <a:schemeClr val="dk1"/>
          </a:lnRef>
          <a:fillRef idx="0">
            <a:schemeClr val="dk1"/>
          </a:fillRef>
          <a:effectRef idx="0">
            <a:schemeClr val="dk1"/>
          </a:effectRef>
          <a:fontRef idx="minor">
            <a:schemeClr val="tx1"/>
          </a:fontRef>
        </p:style>
      </p:cxnSp>
      <p:sp>
        <p:nvSpPr>
          <p:cNvPr id="17" name="Oval 16"/>
          <p:cNvSpPr/>
          <p:nvPr/>
        </p:nvSpPr>
        <p:spPr>
          <a:xfrm>
            <a:off x="5500694" y="4214818"/>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8" name="Rounded Rectangular Callout 17"/>
          <p:cNvSpPr/>
          <p:nvPr/>
        </p:nvSpPr>
        <p:spPr>
          <a:xfrm>
            <a:off x="1928794" y="4643446"/>
            <a:ext cx="1571636" cy="642942"/>
          </a:xfrm>
          <a:prstGeom prst="wedgeRoundRectCallout">
            <a:avLst>
              <a:gd name="adj1" fmla="val 54890"/>
              <a:gd name="adj2" fmla="val -111505"/>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The sixth version is removed</a:t>
            </a:r>
            <a:endParaRPr lang="he-IL" dirty="0">
              <a:solidFill>
                <a:schemeClr val="tx1"/>
              </a:solidFill>
            </a:endParaRPr>
          </a:p>
        </p:txBody>
      </p:sp>
      <p:sp>
        <p:nvSpPr>
          <p:cNvPr id="19" name="Rounded Rectangular Callout 18"/>
          <p:cNvSpPr/>
          <p:nvPr/>
        </p:nvSpPr>
        <p:spPr>
          <a:xfrm>
            <a:off x="5857884" y="4500570"/>
            <a:ext cx="1714512" cy="642942"/>
          </a:xfrm>
          <a:prstGeom prst="wedgeRoundRectCallout">
            <a:avLst>
              <a:gd name="adj1" fmla="val -61551"/>
              <a:gd name="adj2" fmla="val -84646"/>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The needed version has been removed</a:t>
            </a:r>
            <a:endParaRPr lang="he-IL" dirty="0">
              <a:solidFill>
                <a:schemeClr val="tx1"/>
              </a:solidFill>
            </a:endParaRPr>
          </a:p>
        </p:txBody>
      </p:sp>
      <p:sp>
        <p:nvSpPr>
          <p:cNvPr id="20" name="Oval 19"/>
          <p:cNvSpPr/>
          <p:nvPr/>
        </p:nvSpPr>
        <p:spPr>
          <a:xfrm>
            <a:off x="3571868" y="42148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1" name="Oval 20"/>
          <p:cNvSpPr/>
          <p:nvPr/>
        </p:nvSpPr>
        <p:spPr>
          <a:xfrm>
            <a:off x="4500562" y="42148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2" name="Oval 21"/>
          <p:cNvSpPr/>
          <p:nvPr/>
        </p:nvSpPr>
        <p:spPr>
          <a:xfrm>
            <a:off x="4714876" y="42148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3" name="Oval 22"/>
          <p:cNvSpPr/>
          <p:nvPr/>
        </p:nvSpPr>
        <p:spPr>
          <a:xfrm>
            <a:off x="4929190" y="42148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4" name="Oval 23"/>
          <p:cNvSpPr/>
          <p:nvPr/>
        </p:nvSpPr>
        <p:spPr>
          <a:xfrm>
            <a:off x="5143504" y="421481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5" name="TextBox 24"/>
          <p:cNvSpPr txBox="1"/>
          <p:nvPr/>
        </p:nvSpPr>
        <p:spPr>
          <a:xfrm>
            <a:off x="5429256" y="4286256"/>
            <a:ext cx="319088" cy="338138"/>
          </a:xfrm>
          <a:prstGeom prst="rect">
            <a:avLst/>
          </a:prstGeom>
          <a:noFill/>
        </p:spPr>
        <p:txBody>
          <a:bodyPr wrap="none" rtlCol="1">
            <a:spAutoFit/>
          </a:bodyPr>
          <a:lstStyle/>
          <a:p>
            <a:pPr algn="l" rtl="0" fontAlgn="auto">
              <a:spcBef>
                <a:spcPts val="0"/>
              </a:spcBef>
              <a:spcAft>
                <a:spcPts val="0"/>
              </a:spcAft>
              <a:defRPr/>
            </a:pPr>
            <a:r>
              <a:rPr lang="en-US" sz="1600" b="1" dirty="0">
                <a:solidFill>
                  <a:srgbClr val="C00000"/>
                </a:solidFill>
                <a:latin typeface="+mn-lt"/>
                <a:cs typeface="+mn-cs"/>
              </a:rPr>
              <a:t>A</a:t>
            </a:r>
            <a:endParaRPr lang="he-IL" sz="1600" b="1" dirty="0">
              <a:solidFill>
                <a:srgbClr val="C00000"/>
              </a:solidFill>
              <a:latin typeface="+mn-lt"/>
              <a:cs typeface="+mn-cs"/>
            </a:endParaRPr>
          </a:p>
        </p:txBody>
      </p:sp>
      <p:sp>
        <p:nvSpPr>
          <p:cNvPr id="26" name="TextBox 25"/>
          <p:cNvSpPr txBox="1"/>
          <p:nvPr/>
        </p:nvSpPr>
        <p:spPr>
          <a:xfrm>
            <a:off x="1000100" y="3643314"/>
            <a:ext cx="1785950" cy="830997"/>
          </a:xfrm>
          <a:prstGeom prst="rect">
            <a:avLst/>
          </a:prstGeom>
          <a:noFill/>
        </p:spPr>
        <p:txBody>
          <a:bodyPr wrap="square" rtlCol="1">
            <a:spAutoFit/>
          </a:bodyPr>
          <a:lstStyle/>
          <a:p>
            <a:pPr algn="ctr" rtl="0"/>
            <a:r>
              <a:rPr lang="en-US" sz="1600" dirty="0" smtClean="0"/>
              <a:t>TM keeps the list of 5 past object versions</a:t>
            </a:r>
            <a:endParaRPr lang="he-IL" sz="1600" dirty="0"/>
          </a:p>
        </p:txBody>
      </p:sp>
      <p:sp>
        <p:nvSpPr>
          <p:cNvPr id="27" name="Left Brace 26"/>
          <p:cNvSpPr/>
          <p:nvPr/>
        </p:nvSpPr>
        <p:spPr>
          <a:xfrm rot="16200000">
            <a:off x="4536281" y="4107661"/>
            <a:ext cx="285752" cy="785818"/>
          </a:xfrm>
          <a:prstGeom prst="leftBrace">
            <a:avLst>
              <a:gd name="adj1" fmla="val 8333"/>
              <a:gd name="adj2" fmla="val 50000"/>
            </a:avLst>
          </a:prstGeom>
          <a:ln>
            <a:solidFill>
              <a:srgbClr val="7030A0"/>
            </a:solidFill>
          </a:ln>
        </p:spPr>
        <p:style>
          <a:lnRef idx="1">
            <a:schemeClr val="dk1"/>
          </a:lnRef>
          <a:fillRef idx="0">
            <a:schemeClr val="dk1"/>
          </a:fillRef>
          <a:effectRef idx="0">
            <a:schemeClr val="dk1"/>
          </a:effectRef>
          <a:fontRef idx="minor">
            <a:schemeClr val="tx1"/>
          </a:fontRef>
        </p:style>
        <p:txBody>
          <a:bodyPr rtlCol="1" anchor="ctr"/>
          <a:lstStyle/>
          <a:p>
            <a:pPr algn="ctr"/>
            <a:endParaRPr lang="he-IL"/>
          </a:p>
        </p:txBody>
      </p:sp>
      <p:sp>
        <p:nvSpPr>
          <p:cNvPr id="50" name="TextBox 49"/>
          <p:cNvSpPr txBox="1"/>
          <p:nvPr/>
        </p:nvSpPr>
        <p:spPr>
          <a:xfrm>
            <a:off x="3857620" y="4643446"/>
            <a:ext cx="1571636" cy="1015663"/>
          </a:xfrm>
          <a:prstGeom prst="rect">
            <a:avLst/>
          </a:prstGeom>
          <a:noFill/>
        </p:spPr>
        <p:txBody>
          <a:bodyPr wrap="square" rtlCol="1">
            <a:spAutoFit/>
          </a:bodyPr>
          <a:lstStyle/>
          <a:p>
            <a:pPr algn="ctr" rtl="0"/>
            <a:r>
              <a:rPr lang="en-US" sz="1400" dirty="0" smtClean="0"/>
              <a:t>Past versions are kept though they will never be read</a:t>
            </a:r>
            <a:endParaRPr lang="he-IL" sz="1400" dirty="0" smtClean="0"/>
          </a:p>
          <a:p>
            <a:pPr algn="ctr" rtl="0"/>
            <a:endParaRPr lang="he-IL" dirty="0"/>
          </a:p>
        </p:txBody>
      </p:sp>
      <p:sp>
        <p:nvSpPr>
          <p:cNvPr id="29" name="TextBox 28"/>
          <p:cNvSpPr txBox="1"/>
          <p:nvPr/>
        </p:nvSpPr>
        <p:spPr>
          <a:xfrm>
            <a:off x="3428992" y="3429000"/>
            <a:ext cx="426720" cy="369332"/>
          </a:xfrm>
          <a:prstGeom prst="rect">
            <a:avLst/>
          </a:prstGeom>
          <a:noFill/>
        </p:spPr>
        <p:txBody>
          <a:bodyPr wrap="none" rtlCol="0">
            <a:spAutoFit/>
          </a:bodyPr>
          <a:lstStyle/>
          <a:p>
            <a:pPr algn="l" rtl="0"/>
            <a:r>
              <a:rPr lang="en-US" dirty="0" smtClean="0"/>
              <a:t>T1</a:t>
            </a:r>
            <a:endParaRPr lang="en-US" dirty="0"/>
          </a:p>
        </p:txBody>
      </p:sp>
      <p:sp>
        <p:nvSpPr>
          <p:cNvPr id="30" name="TextBox 29"/>
          <p:cNvSpPr txBox="1"/>
          <p:nvPr/>
        </p:nvSpPr>
        <p:spPr>
          <a:xfrm>
            <a:off x="3929058" y="3429000"/>
            <a:ext cx="455574" cy="369332"/>
          </a:xfrm>
          <a:prstGeom prst="rect">
            <a:avLst/>
          </a:prstGeom>
          <a:noFill/>
        </p:spPr>
        <p:txBody>
          <a:bodyPr wrap="none" rtlCol="0">
            <a:spAutoFit/>
          </a:bodyPr>
          <a:lstStyle/>
          <a:p>
            <a:pPr algn="l" rtl="0"/>
            <a:r>
              <a:rPr lang="en-US" dirty="0" smtClean="0"/>
              <a:t>T2</a:t>
            </a:r>
            <a:endParaRPr lang="en-US" dirty="0"/>
          </a:p>
        </p:txBody>
      </p:sp>
      <p:cxnSp>
        <p:nvCxnSpPr>
          <p:cNvPr id="32" name="Straight Connector 31"/>
          <p:cNvCxnSpPr/>
          <p:nvPr/>
        </p:nvCxnSpPr>
        <p:spPr>
          <a:xfrm rot="16200000" flipH="1">
            <a:off x="3571868" y="4214818"/>
            <a:ext cx="142876" cy="1428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3571868" y="4214818"/>
            <a:ext cx="142876" cy="1428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par>
                                <p:cTn id="11" presetID="3" presetClass="entr" presetSubtype="1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linds(horizontal)">
                                      <p:cBhvr>
                                        <p:cTn id="19" dur="5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linds(horizontal)">
                                      <p:cBhvr>
                                        <p:cTn id="24" dur="500"/>
                                        <p:tgtEl>
                                          <p:spTgt spid="20"/>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blinds(horizontal)">
                                      <p:cBhvr>
                                        <p:cTn id="27" dur="500"/>
                                        <p:tgtEl>
                                          <p:spTgt spid="29"/>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linds(horizont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blinds(horizontal)">
                                      <p:cBhvr>
                                        <p:cTn id="35" dur="500"/>
                                        <p:tgtEl>
                                          <p:spTgt spid="30"/>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blinds(horizontal)">
                                      <p:cBhvr>
                                        <p:cTn id="38" dur="500"/>
                                        <p:tgtEl>
                                          <p:spTgt spid="14"/>
                                        </p:tgtEl>
                                      </p:cBhvr>
                                    </p:animEffect>
                                  </p:childTnLst>
                                </p:cTn>
                              </p:par>
                              <p:par>
                                <p:cTn id="39" presetID="3" presetClass="entr" presetSubtype="1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linds(horizontal)">
                                      <p:cBhvr>
                                        <p:cTn id="41" dur="500"/>
                                        <p:tgtEl>
                                          <p:spTgt spid="16"/>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linds(horizontal)">
                                      <p:cBhvr>
                                        <p:cTn id="44" dur="500"/>
                                        <p:tgtEl>
                                          <p:spTgt spid="15"/>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blinds(horizontal)">
                                      <p:cBhvr>
                                        <p:cTn id="47" dur="500"/>
                                        <p:tgtEl>
                                          <p:spTgt spid="21"/>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blinds(horizontal)">
                                      <p:cBhvr>
                                        <p:cTn id="50" dur="500"/>
                                        <p:tgtEl>
                                          <p:spTgt spid="22"/>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blinds(horizontal)">
                                      <p:cBhvr>
                                        <p:cTn id="53" dur="500"/>
                                        <p:tgtEl>
                                          <p:spTgt spid="23"/>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blinds(horizontal)">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blinds(horizontal)">
                                      <p:cBhvr>
                                        <p:cTn id="61" dur="500"/>
                                        <p:tgtEl>
                                          <p:spTgt spid="27"/>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blinds(horizontal)">
                                      <p:cBhvr>
                                        <p:cTn id="64" dur="500"/>
                                        <p:tgtEl>
                                          <p:spTgt spid="50"/>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blinds(horizontal)">
                                      <p:cBhvr>
                                        <p:cTn id="69" dur="500"/>
                                        <p:tgtEl>
                                          <p:spTgt spid="32"/>
                                        </p:tgtEl>
                                      </p:cBhvr>
                                    </p:animEffect>
                                  </p:childTnLst>
                                </p:cTn>
                              </p:par>
                              <p:par>
                                <p:cTn id="70" presetID="3" presetClass="entr" presetSubtype="10" fill="hold"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blinds(horizontal)">
                                      <p:cBhvr>
                                        <p:cTn id="72" dur="500"/>
                                        <p:tgtEl>
                                          <p:spTgt spid="34"/>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blinds(horizontal)">
                                      <p:cBhvr>
                                        <p:cTn id="75" dur="500"/>
                                        <p:tgtEl>
                                          <p:spTgt spid="18"/>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nodeType="click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blinds(horizontal)">
                                      <p:cBhvr>
                                        <p:cTn id="80" dur="500"/>
                                        <p:tgtEl>
                                          <p:spTgt spid="10"/>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blinds(horizontal)">
                                      <p:cBhvr>
                                        <p:cTn id="83" dur="500"/>
                                        <p:tgtEl>
                                          <p:spTgt spid="25"/>
                                        </p:tgtEl>
                                      </p:cBhvr>
                                    </p:animEffect>
                                  </p:childTnLst>
                                </p:cTn>
                              </p:par>
                              <p:par>
                                <p:cTn id="84" presetID="3" presetClass="entr" presetSubtype="10"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Effect transition="in" filter="blinds(horizontal)">
                                      <p:cBhvr>
                                        <p:cTn id="86" dur="500"/>
                                        <p:tgtEl>
                                          <p:spTgt spid="17"/>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blinds(horizontal)">
                                      <p:cBhvr>
                                        <p:cTn id="8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14" grpId="0" animBg="1"/>
      <p:bldP spid="15"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animBg="1"/>
      <p:bldP spid="50" grpId="0"/>
      <p:bldP spid="29"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Visibility challenge</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7</a:t>
            </a:fld>
            <a:endParaRPr lang="he-IL"/>
          </a:p>
        </p:txBody>
      </p:sp>
      <p:sp>
        <p:nvSpPr>
          <p:cNvPr id="5" name="Content Placeholder 4"/>
          <p:cNvSpPr>
            <a:spLocks noGrp="1"/>
          </p:cNvSpPr>
          <p:nvPr>
            <p:ph sz="quarter" idx="1"/>
          </p:nvPr>
        </p:nvSpPr>
        <p:spPr/>
        <p:txBody>
          <a:bodyPr/>
          <a:lstStyle/>
          <a:p>
            <a:r>
              <a:rPr lang="en-US" dirty="0" smtClean="0"/>
              <a:t>Changes in memory accessed by other transactions</a:t>
            </a:r>
          </a:p>
          <a:p>
            <a:pPr lvl="1"/>
            <a:r>
              <a:rPr lang="en-US" dirty="0" smtClean="0"/>
              <a:t>demand the use of costly mechanisms (e.g., volatile variables)</a:t>
            </a:r>
          </a:p>
          <a:p>
            <a:endParaRPr lang="en-US" dirty="0" smtClean="0"/>
          </a:p>
          <a:p>
            <a:r>
              <a:rPr lang="en-US" dirty="0" smtClean="0"/>
              <a:t>We </a:t>
            </a:r>
            <a:r>
              <a:rPr lang="en-US" dirty="0" smtClean="0"/>
              <a:t>want invisible readers</a:t>
            </a:r>
          </a:p>
          <a:p>
            <a:pPr lvl="1"/>
            <a:r>
              <a:rPr lang="en-US" dirty="0" smtClean="0"/>
              <a:t>do not change data that can be read by others</a:t>
            </a:r>
          </a:p>
          <a:p>
            <a:pPr lvl="1"/>
            <a:r>
              <a:rPr lang="en-US" dirty="0" smtClean="0"/>
              <a:t>avoid cache thrashing</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8</a:t>
            </a:fld>
            <a:endParaRPr lang="he-IL"/>
          </a:p>
        </p:txBody>
      </p:sp>
      <p:sp>
        <p:nvSpPr>
          <p:cNvPr id="5" name="Content Placeholder 4"/>
          <p:cNvSpPr>
            <a:spLocks noGrp="1"/>
          </p:cNvSpPr>
          <p:nvPr>
            <p:ph sz="quarter" idx="1"/>
          </p:nvPr>
        </p:nvSpPr>
        <p:spPr>
          <a:xfrm>
            <a:off x="301752" y="1527048"/>
            <a:ext cx="8503920" cy="4616596"/>
          </a:xfrm>
        </p:spPr>
        <p:txBody>
          <a:bodyPr>
            <a:normAutofit/>
          </a:bodyPr>
          <a:lstStyle/>
          <a:p>
            <a:r>
              <a:rPr lang="en-US" dirty="0" smtClean="0">
                <a:solidFill>
                  <a:schemeClr val="bg1">
                    <a:lumMod val="50000"/>
                  </a:schemeClr>
                </a:solidFill>
              </a:rPr>
              <a:t>Introduction and problem statement</a:t>
            </a:r>
          </a:p>
          <a:p>
            <a:pPr lvl="1"/>
            <a:r>
              <a:rPr lang="en-US" dirty="0" smtClean="0">
                <a:solidFill>
                  <a:schemeClr val="bg1">
                    <a:lumMod val="50000"/>
                  </a:schemeClr>
                </a:solidFill>
              </a:rPr>
              <a:t>reduce the number of aborts</a:t>
            </a:r>
          </a:p>
          <a:p>
            <a:pPr lvl="2"/>
            <a:r>
              <a:rPr lang="en-US" dirty="0" smtClean="0">
                <a:solidFill>
                  <a:schemeClr val="bg1">
                    <a:lumMod val="50000"/>
                  </a:schemeClr>
                </a:solidFill>
              </a:rPr>
              <a:t>memory consumption</a:t>
            </a:r>
          </a:p>
          <a:p>
            <a:pPr lvl="2"/>
            <a:r>
              <a:rPr lang="en-US" dirty="0" smtClean="0">
                <a:solidFill>
                  <a:schemeClr val="bg1">
                    <a:lumMod val="50000"/>
                  </a:schemeClr>
                </a:solidFill>
              </a:rPr>
              <a:t>invisible reads</a:t>
            </a:r>
          </a:p>
          <a:p>
            <a:r>
              <a:rPr lang="en-US" dirty="0" smtClean="0">
                <a:solidFill>
                  <a:srgbClr val="C00000"/>
                </a:solidFill>
              </a:rPr>
              <a:t>SMV algorithm</a:t>
            </a:r>
          </a:p>
          <a:p>
            <a:pPr lvl="1"/>
            <a:r>
              <a:rPr lang="en-US" dirty="0" smtClean="0">
                <a:solidFill>
                  <a:srgbClr val="C00000"/>
                </a:solidFill>
              </a:rPr>
              <a:t>keeps versions that can help save aborts</a:t>
            </a:r>
          </a:p>
          <a:p>
            <a:pPr lvl="1"/>
            <a:r>
              <a:rPr lang="en-US" dirty="0" smtClean="0">
                <a:solidFill>
                  <a:srgbClr val="C00000"/>
                </a:solidFill>
              </a:rPr>
              <a:t>automatically removes others</a:t>
            </a:r>
          </a:p>
          <a:p>
            <a:r>
              <a:rPr lang="en-US" dirty="0" smtClean="0">
                <a:solidFill>
                  <a:schemeClr val="bg1">
                    <a:lumMod val="50000"/>
                  </a:schemeClr>
                </a:solidFill>
              </a:rPr>
              <a:t>Preliminary evaluation</a:t>
            </a:r>
          </a:p>
          <a:p>
            <a:pPr lvl="1"/>
            <a:r>
              <a:rPr lang="en-US" dirty="0" smtClean="0">
                <a:solidFill>
                  <a:schemeClr val="bg1">
                    <a:lumMod val="50000"/>
                  </a:schemeClr>
                </a:solidFill>
              </a:rPr>
              <a:t>good for read-dominated workloads </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a:xfrm rot="5400000" flipH="1" flipV="1">
            <a:off x="3250397" y="5107793"/>
            <a:ext cx="1643074" cy="0"/>
          </a:xfrm>
          <a:prstGeom prst="line">
            <a:avLst/>
          </a:prstGeom>
          <a:ln w="19050">
            <a:solidFill>
              <a:srgbClr val="C00000"/>
            </a:solidFill>
            <a:prstDash val="dash"/>
          </a:ln>
        </p:spPr>
        <p:style>
          <a:lnRef idx="1">
            <a:schemeClr val="accent4"/>
          </a:lnRef>
          <a:fillRef idx="0">
            <a:schemeClr val="accent4"/>
          </a:fillRef>
          <a:effectRef idx="0">
            <a:schemeClr val="accent4"/>
          </a:effectRef>
          <a:fontRef idx="minor">
            <a:schemeClr val="tx1"/>
          </a:fontRef>
        </p:style>
      </p:cxnSp>
      <p:sp>
        <p:nvSpPr>
          <p:cNvPr id="2" name="Title 1"/>
          <p:cNvSpPr>
            <a:spLocks noGrp="1"/>
          </p:cNvSpPr>
          <p:nvPr>
            <p:ph type="title"/>
          </p:nvPr>
        </p:nvSpPr>
        <p:spPr/>
        <p:txBody>
          <a:bodyPr/>
          <a:lstStyle/>
          <a:p>
            <a:r>
              <a:rPr lang="en-US" dirty="0" smtClean="0"/>
              <a:t>SMV design principles</a:t>
            </a:r>
            <a:endParaRPr lang="en-US" dirty="0"/>
          </a:p>
        </p:txBody>
      </p:sp>
      <p:sp>
        <p:nvSpPr>
          <p:cNvPr id="3" name="Footer Placeholder 2"/>
          <p:cNvSpPr>
            <a:spLocks noGrp="1"/>
          </p:cNvSpPr>
          <p:nvPr>
            <p:ph type="ftr" sz="quarter" idx="11"/>
          </p:nvPr>
        </p:nvSpPr>
        <p:spPr/>
        <p:txBody>
          <a:bodyPr/>
          <a:lstStyle/>
          <a:p>
            <a:r>
              <a:rPr lang="en-US" smtClean="0"/>
              <a:t>TRANSACT 2010</a:t>
            </a:r>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pPr/>
              <a:t>9</a:t>
            </a:fld>
            <a:endParaRPr lang="he-IL"/>
          </a:p>
        </p:txBody>
      </p:sp>
      <p:sp>
        <p:nvSpPr>
          <p:cNvPr id="5" name="Content Placeholder 4"/>
          <p:cNvSpPr>
            <a:spLocks noGrp="1"/>
          </p:cNvSpPr>
          <p:nvPr>
            <p:ph sz="quarter" idx="1"/>
          </p:nvPr>
        </p:nvSpPr>
        <p:spPr>
          <a:xfrm>
            <a:off x="301752" y="1527048"/>
            <a:ext cx="8503920" cy="2830646"/>
          </a:xfrm>
        </p:spPr>
        <p:txBody>
          <a:bodyPr>
            <a:normAutofit fontScale="92500" lnSpcReduction="10000"/>
          </a:bodyPr>
          <a:lstStyle/>
          <a:p>
            <a:r>
              <a:rPr lang="en-US" dirty="0" smtClean="0"/>
              <a:t>A </a:t>
            </a:r>
            <a:r>
              <a:rPr lang="en-US" dirty="0" err="1" smtClean="0"/>
              <a:t>txn</a:t>
            </a:r>
            <a:r>
              <a:rPr lang="en-US" dirty="0" smtClean="0"/>
              <a:t> is </a:t>
            </a:r>
            <a:r>
              <a:rPr lang="en-US" smtClean="0"/>
              <a:t>aborted if:</a:t>
            </a:r>
            <a:endParaRPr lang="en-US" dirty="0" smtClean="0"/>
          </a:p>
          <a:p>
            <a:pPr lvl="1"/>
            <a:r>
              <a:rPr lang="en-US" dirty="0" smtClean="0"/>
              <a:t>update </a:t>
            </a:r>
            <a:r>
              <a:rPr lang="en-US" dirty="0" err="1" smtClean="0"/>
              <a:t>txn</a:t>
            </a:r>
            <a:r>
              <a:rPr lang="en-US" dirty="0" smtClean="0"/>
              <a:t>: </a:t>
            </a:r>
            <a:r>
              <a:rPr lang="en-US" dirty="0" smtClean="0"/>
              <a:t>an object from the read-set is overwritten </a:t>
            </a:r>
            <a:r>
              <a:rPr lang="en-US" dirty="0" smtClean="0"/>
              <a:t>(like most other STMs existing today)</a:t>
            </a:r>
          </a:p>
          <a:p>
            <a:pPr lvl="1"/>
            <a:r>
              <a:rPr lang="en-US" dirty="0" smtClean="0"/>
              <a:t>read-only </a:t>
            </a:r>
            <a:r>
              <a:rPr lang="en-US" dirty="0" err="1" smtClean="0"/>
              <a:t>txn</a:t>
            </a:r>
            <a:r>
              <a:rPr lang="en-US" dirty="0" smtClean="0"/>
              <a:t>: </a:t>
            </a:r>
            <a:r>
              <a:rPr lang="en-US" dirty="0" smtClean="0"/>
              <a:t>(almost) never – commits in a lock-free manner</a:t>
            </a:r>
            <a:endParaRPr lang="en-US" dirty="0" smtClean="0"/>
          </a:p>
          <a:p>
            <a:r>
              <a:rPr lang="en-US" dirty="0" smtClean="0"/>
              <a:t>T</a:t>
            </a:r>
            <a:r>
              <a:rPr lang="en-US" baseline="-25000" dirty="0" smtClean="0"/>
              <a:t>i</a:t>
            </a:r>
            <a:r>
              <a:rPr lang="en-US" dirty="0" smtClean="0"/>
              <a:t> </a:t>
            </a:r>
            <a:r>
              <a:rPr lang="en-US" dirty="0" smtClean="0"/>
              <a:t>reads the latest object value written before T</a:t>
            </a:r>
            <a:r>
              <a:rPr lang="en-US" baseline="-25000" dirty="0" smtClean="0"/>
              <a:t>i</a:t>
            </a:r>
            <a:r>
              <a:rPr lang="en-US" dirty="0" smtClean="0"/>
              <a:t> starts</a:t>
            </a:r>
          </a:p>
          <a:p>
            <a:r>
              <a:rPr lang="en-US" dirty="0" smtClean="0"/>
              <a:t>Versions </a:t>
            </a:r>
            <a:r>
              <a:rPr lang="en-US" dirty="0" smtClean="0"/>
              <a:t>are kept as long as they might be </a:t>
            </a:r>
            <a:r>
              <a:rPr lang="en-US" dirty="0" smtClean="0"/>
              <a:t>needed</a:t>
            </a:r>
            <a:endParaRPr lang="en-US" dirty="0" smtClean="0"/>
          </a:p>
          <a:p>
            <a:r>
              <a:rPr lang="en-US" dirty="0" smtClean="0"/>
              <a:t>Read-only </a:t>
            </a:r>
            <a:r>
              <a:rPr lang="en-US" dirty="0" smtClean="0"/>
              <a:t>transactions are invisible</a:t>
            </a:r>
          </a:p>
          <a:p>
            <a:pPr lvl="1"/>
            <a:endParaRPr lang="en-US" dirty="0"/>
          </a:p>
        </p:txBody>
      </p:sp>
      <p:cxnSp>
        <p:nvCxnSpPr>
          <p:cNvPr id="6" name="Straight Connector 5"/>
          <p:cNvCxnSpPr/>
          <p:nvPr/>
        </p:nvCxnSpPr>
        <p:spPr>
          <a:xfrm>
            <a:off x="3500430" y="4643446"/>
            <a:ext cx="2286000" cy="1587"/>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3500430" y="5143508"/>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8" name="Oval 7"/>
          <p:cNvSpPr/>
          <p:nvPr/>
        </p:nvSpPr>
        <p:spPr>
          <a:xfrm>
            <a:off x="4000493" y="4572008"/>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9" name="Straight Connector 8"/>
          <p:cNvCxnSpPr>
            <a:stCxn id="8" idx="5"/>
            <a:endCxn id="16" idx="1"/>
          </p:cNvCxnSpPr>
          <p:nvPr/>
        </p:nvCxnSpPr>
        <p:spPr>
          <a:xfrm rot="16200000" flipH="1">
            <a:off x="4443917" y="4372486"/>
            <a:ext cx="399039" cy="1041984"/>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a:spLocks noChangeArrowheads="1"/>
          </p:cNvSpPr>
          <p:nvPr/>
        </p:nvSpPr>
        <p:spPr bwMode="auto">
          <a:xfrm>
            <a:off x="3074980" y="4429133"/>
            <a:ext cx="409575" cy="366713"/>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o1</a:t>
            </a:r>
            <a:endParaRPr lang="he-IL">
              <a:latin typeface="Corbel" pitchFamily="34" charset="0"/>
              <a:cs typeface="Miriam" pitchFamily="2" charset="-79"/>
            </a:endParaRPr>
          </a:p>
        </p:txBody>
      </p:sp>
      <p:sp>
        <p:nvSpPr>
          <p:cNvPr id="11" name="TextBox 10"/>
          <p:cNvSpPr txBox="1">
            <a:spLocks noChangeArrowheads="1"/>
          </p:cNvSpPr>
          <p:nvPr/>
        </p:nvSpPr>
        <p:spPr bwMode="auto">
          <a:xfrm>
            <a:off x="3060693" y="4929196"/>
            <a:ext cx="423862" cy="366712"/>
          </a:xfrm>
          <a:prstGeom prst="rect">
            <a:avLst/>
          </a:prstGeom>
          <a:noFill/>
          <a:ln w="9525">
            <a:noFill/>
            <a:miter lim="800000"/>
            <a:headEnd/>
            <a:tailEnd/>
          </a:ln>
        </p:spPr>
        <p:txBody>
          <a:bodyPr wrap="none">
            <a:spAutoFit/>
          </a:bodyPr>
          <a:lstStyle/>
          <a:p>
            <a:r>
              <a:rPr lang="en-US">
                <a:latin typeface="Corbel" pitchFamily="34" charset="0"/>
                <a:cs typeface="Miriam" pitchFamily="2" charset="-79"/>
              </a:rPr>
              <a:t>o2</a:t>
            </a:r>
            <a:endParaRPr lang="he-IL">
              <a:latin typeface="Corbel" pitchFamily="34" charset="0"/>
              <a:cs typeface="Miriam" pitchFamily="2" charset="-79"/>
            </a:endParaRPr>
          </a:p>
        </p:txBody>
      </p:sp>
      <p:sp>
        <p:nvSpPr>
          <p:cNvPr id="12" name="Oval 11"/>
          <p:cNvSpPr/>
          <p:nvPr/>
        </p:nvSpPr>
        <p:spPr>
          <a:xfrm>
            <a:off x="4429118" y="4572008"/>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3" name="TextBox 12"/>
          <p:cNvSpPr txBox="1"/>
          <p:nvPr/>
        </p:nvSpPr>
        <p:spPr>
          <a:xfrm>
            <a:off x="4643438" y="5143512"/>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14" name="Oval 13"/>
          <p:cNvSpPr/>
          <p:nvPr/>
        </p:nvSpPr>
        <p:spPr>
          <a:xfrm>
            <a:off x="4714876" y="507207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cxnSp>
        <p:nvCxnSpPr>
          <p:cNvPr id="15" name="Straight Connector 14"/>
          <p:cNvCxnSpPr>
            <a:stCxn id="12" idx="5"/>
            <a:endCxn id="14" idx="0"/>
          </p:cNvCxnSpPr>
          <p:nvPr/>
        </p:nvCxnSpPr>
        <p:spPr>
          <a:xfrm rot="16200000" flipH="1">
            <a:off x="4479634" y="4765393"/>
            <a:ext cx="378115" cy="235245"/>
          </a:xfrm>
          <a:prstGeom prst="line">
            <a:avLst/>
          </a:prstGeom>
        </p:spPr>
        <p:style>
          <a:lnRef idx="1">
            <a:schemeClr val="dk1"/>
          </a:lnRef>
          <a:fillRef idx="0">
            <a:schemeClr val="dk1"/>
          </a:fillRef>
          <a:effectRef idx="0">
            <a:schemeClr val="dk1"/>
          </a:effectRef>
          <a:fontRef idx="minor">
            <a:schemeClr val="tx1"/>
          </a:fontRef>
        </p:style>
      </p:cxnSp>
      <p:sp>
        <p:nvSpPr>
          <p:cNvPr id="16" name="Oval 15"/>
          <p:cNvSpPr/>
          <p:nvPr/>
        </p:nvSpPr>
        <p:spPr>
          <a:xfrm>
            <a:off x="5143504" y="5072074"/>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17" name="TextBox 16"/>
          <p:cNvSpPr txBox="1"/>
          <p:nvPr/>
        </p:nvSpPr>
        <p:spPr>
          <a:xfrm>
            <a:off x="5357818" y="5643578"/>
            <a:ext cx="304800" cy="338137"/>
          </a:xfrm>
          <a:prstGeom prst="rect">
            <a:avLst/>
          </a:prstGeom>
          <a:noFill/>
        </p:spPr>
        <p:txBody>
          <a:bodyPr wrap="none" rtlCol="1">
            <a:spAutoFit/>
          </a:bodyPr>
          <a:lstStyle/>
          <a:p>
            <a:pPr algn="l" rtl="0" fontAlgn="auto">
              <a:spcBef>
                <a:spcPts val="0"/>
              </a:spcBef>
              <a:spcAft>
                <a:spcPts val="0"/>
              </a:spcAft>
              <a:defRPr/>
            </a:pPr>
            <a:r>
              <a:rPr lang="en-US" sz="1600" b="1" dirty="0">
                <a:solidFill>
                  <a:srgbClr val="00B050"/>
                </a:solidFill>
                <a:latin typeface="+mn-lt"/>
                <a:cs typeface="+mn-cs"/>
              </a:rPr>
              <a:t>C</a:t>
            </a:r>
            <a:endParaRPr lang="he-IL" sz="1600" b="1" dirty="0">
              <a:solidFill>
                <a:srgbClr val="00B050"/>
              </a:solidFill>
              <a:latin typeface="+mn-lt"/>
              <a:cs typeface="+mn-cs"/>
            </a:endParaRPr>
          </a:p>
        </p:txBody>
      </p:sp>
      <p:sp>
        <p:nvSpPr>
          <p:cNvPr id="18" name="Freeform 17"/>
          <p:cNvSpPr/>
          <p:nvPr/>
        </p:nvSpPr>
        <p:spPr>
          <a:xfrm>
            <a:off x="3929059" y="5162400"/>
            <a:ext cx="1284582" cy="358679"/>
          </a:xfrm>
          <a:custGeom>
            <a:avLst/>
            <a:gdLst>
              <a:gd name="connsiteX0" fmla="*/ 969819 w 969819"/>
              <a:gd name="connsiteY0" fmla="*/ 46182 h 358679"/>
              <a:gd name="connsiteX1" fmla="*/ 544946 w 969819"/>
              <a:gd name="connsiteY1" fmla="*/ 350982 h 358679"/>
              <a:gd name="connsiteX2" fmla="*/ 0 w 969819"/>
              <a:gd name="connsiteY2" fmla="*/ 0 h 358679"/>
            </a:gdLst>
            <a:ahLst/>
            <a:cxnLst>
              <a:cxn ang="0">
                <a:pos x="connsiteX0" y="connsiteY0"/>
              </a:cxn>
              <a:cxn ang="0">
                <a:pos x="connsiteX1" y="connsiteY1"/>
              </a:cxn>
              <a:cxn ang="0">
                <a:pos x="connsiteX2" y="connsiteY2"/>
              </a:cxn>
            </a:cxnLst>
            <a:rect l="l" t="t" r="r" b="b"/>
            <a:pathLst>
              <a:path w="969819" h="358679">
                <a:moveTo>
                  <a:pt x="969819" y="46182"/>
                </a:moveTo>
                <a:cubicBezTo>
                  <a:pt x="838201" y="202430"/>
                  <a:pt x="706583" y="358679"/>
                  <a:pt x="544946" y="350982"/>
                </a:cubicBezTo>
                <a:cubicBezTo>
                  <a:pt x="383310" y="343285"/>
                  <a:pt x="191655" y="171642"/>
                  <a:pt x="0" y="0"/>
                </a:cubicBezTo>
              </a:path>
            </a:pathLst>
          </a:custGeom>
          <a:ln>
            <a:solidFill>
              <a:schemeClr val="accent2">
                <a:lumMod val="50000"/>
              </a:schemeClr>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9" name="Oval 18"/>
          <p:cNvSpPr/>
          <p:nvPr/>
        </p:nvSpPr>
        <p:spPr>
          <a:xfrm>
            <a:off x="3714744" y="5072074"/>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0" name="TextBox 19"/>
          <p:cNvSpPr txBox="1"/>
          <p:nvPr/>
        </p:nvSpPr>
        <p:spPr>
          <a:xfrm>
            <a:off x="3786182" y="4286256"/>
            <a:ext cx="426720" cy="369332"/>
          </a:xfrm>
          <a:prstGeom prst="rect">
            <a:avLst/>
          </a:prstGeom>
          <a:noFill/>
        </p:spPr>
        <p:txBody>
          <a:bodyPr wrap="none" rtlCol="0">
            <a:spAutoFit/>
          </a:bodyPr>
          <a:lstStyle/>
          <a:p>
            <a:pPr algn="l" rtl="0"/>
            <a:r>
              <a:rPr lang="en-US" dirty="0" smtClean="0"/>
              <a:t>T1</a:t>
            </a:r>
            <a:endParaRPr lang="en-US" dirty="0"/>
          </a:p>
        </p:txBody>
      </p:sp>
      <p:sp>
        <p:nvSpPr>
          <p:cNvPr id="21" name="TextBox 20"/>
          <p:cNvSpPr txBox="1"/>
          <p:nvPr/>
        </p:nvSpPr>
        <p:spPr>
          <a:xfrm>
            <a:off x="4286248" y="4286256"/>
            <a:ext cx="455574" cy="369332"/>
          </a:xfrm>
          <a:prstGeom prst="rect">
            <a:avLst/>
          </a:prstGeom>
          <a:noFill/>
        </p:spPr>
        <p:txBody>
          <a:bodyPr wrap="none" rtlCol="0">
            <a:spAutoFit/>
          </a:bodyPr>
          <a:lstStyle/>
          <a:p>
            <a:pPr algn="l" rtl="0"/>
            <a:r>
              <a:rPr lang="en-US" dirty="0" smtClean="0"/>
              <a:t>T2</a:t>
            </a:r>
            <a:endParaRPr lang="en-US" dirty="0"/>
          </a:p>
        </p:txBody>
      </p:sp>
      <p:cxnSp>
        <p:nvCxnSpPr>
          <p:cNvPr id="22" name="Straight Connector 21"/>
          <p:cNvCxnSpPr/>
          <p:nvPr/>
        </p:nvCxnSpPr>
        <p:spPr>
          <a:xfrm>
            <a:off x="3500430" y="5643578"/>
            <a:ext cx="2286000" cy="1588"/>
          </a:xfrm>
          <a:prstGeom prst="line">
            <a:avLst/>
          </a:prstGeom>
        </p:spPr>
        <p:style>
          <a:lnRef idx="1">
            <a:schemeClr val="dk1"/>
          </a:lnRef>
          <a:fillRef idx="0">
            <a:schemeClr val="dk1"/>
          </a:fillRef>
          <a:effectRef idx="0">
            <a:schemeClr val="dk1"/>
          </a:effectRef>
          <a:fontRef idx="minor">
            <a:schemeClr val="tx1"/>
          </a:fontRef>
        </p:style>
      </p:cxnSp>
      <p:sp>
        <p:nvSpPr>
          <p:cNvPr id="23" name="TextBox 22"/>
          <p:cNvSpPr txBox="1">
            <a:spLocks noChangeArrowheads="1"/>
          </p:cNvSpPr>
          <p:nvPr/>
        </p:nvSpPr>
        <p:spPr bwMode="auto">
          <a:xfrm>
            <a:off x="3060693" y="5429266"/>
            <a:ext cx="423862" cy="366712"/>
          </a:xfrm>
          <a:prstGeom prst="rect">
            <a:avLst/>
          </a:prstGeom>
          <a:noFill/>
          <a:ln w="9525">
            <a:noFill/>
            <a:miter lim="800000"/>
            <a:headEnd/>
            <a:tailEnd/>
          </a:ln>
        </p:spPr>
        <p:txBody>
          <a:bodyPr wrap="none">
            <a:spAutoFit/>
          </a:bodyPr>
          <a:lstStyle/>
          <a:p>
            <a:r>
              <a:rPr lang="en-US" dirty="0" smtClean="0">
                <a:latin typeface="Corbel" pitchFamily="34" charset="0"/>
                <a:cs typeface="Miriam" pitchFamily="2" charset="-79"/>
              </a:rPr>
              <a:t>o3</a:t>
            </a:r>
            <a:endParaRPr lang="he-IL" dirty="0">
              <a:latin typeface="Corbel" pitchFamily="34" charset="0"/>
              <a:cs typeface="Miriam" pitchFamily="2" charset="-79"/>
            </a:endParaRPr>
          </a:p>
        </p:txBody>
      </p:sp>
      <p:sp>
        <p:nvSpPr>
          <p:cNvPr id="24" name="Oval 23"/>
          <p:cNvSpPr/>
          <p:nvPr/>
        </p:nvSpPr>
        <p:spPr>
          <a:xfrm>
            <a:off x="3571868" y="5572140"/>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5" name="Oval 24"/>
          <p:cNvSpPr/>
          <p:nvPr/>
        </p:nvSpPr>
        <p:spPr>
          <a:xfrm>
            <a:off x="4929190" y="5572140"/>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6" name="Oval 25"/>
          <p:cNvSpPr/>
          <p:nvPr/>
        </p:nvSpPr>
        <p:spPr>
          <a:xfrm>
            <a:off x="5429256" y="5572140"/>
            <a:ext cx="142875" cy="142875"/>
          </a:xfrm>
          <a:prstGeom prst="ellipse">
            <a:avLst/>
          </a:prstGeom>
          <a:solidFill>
            <a:schemeClr val="bg1"/>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
        <p:nvSpPr>
          <p:cNvPr id="27" name="Freeform 26"/>
          <p:cNvSpPr/>
          <p:nvPr/>
        </p:nvSpPr>
        <p:spPr>
          <a:xfrm>
            <a:off x="3857620" y="5643578"/>
            <a:ext cx="1570334" cy="358679"/>
          </a:xfrm>
          <a:custGeom>
            <a:avLst/>
            <a:gdLst>
              <a:gd name="connsiteX0" fmla="*/ 969819 w 969819"/>
              <a:gd name="connsiteY0" fmla="*/ 46182 h 358679"/>
              <a:gd name="connsiteX1" fmla="*/ 544946 w 969819"/>
              <a:gd name="connsiteY1" fmla="*/ 350982 h 358679"/>
              <a:gd name="connsiteX2" fmla="*/ 0 w 969819"/>
              <a:gd name="connsiteY2" fmla="*/ 0 h 358679"/>
            </a:gdLst>
            <a:ahLst/>
            <a:cxnLst>
              <a:cxn ang="0">
                <a:pos x="connsiteX0" y="connsiteY0"/>
              </a:cxn>
              <a:cxn ang="0">
                <a:pos x="connsiteX1" y="connsiteY1"/>
              </a:cxn>
              <a:cxn ang="0">
                <a:pos x="connsiteX2" y="connsiteY2"/>
              </a:cxn>
            </a:cxnLst>
            <a:rect l="l" t="t" r="r" b="b"/>
            <a:pathLst>
              <a:path w="969819" h="358679">
                <a:moveTo>
                  <a:pt x="969819" y="46182"/>
                </a:moveTo>
                <a:cubicBezTo>
                  <a:pt x="838201" y="202430"/>
                  <a:pt x="706583" y="358679"/>
                  <a:pt x="544946" y="350982"/>
                </a:cubicBezTo>
                <a:cubicBezTo>
                  <a:pt x="383310" y="343285"/>
                  <a:pt x="191655" y="171642"/>
                  <a:pt x="0" y="0"/>
                </a:cubicBezTo>
              </a:path>
            </a:pathLst>
          </a:custGeom>
          <a:ln>
            <a:solidFill>
              <a:schemeClr val="accent2">
                <a:lumMod val="50000"/>
              </a:schemeClr>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cxnSp>
        <p:nvCxnSpPr>
          <p:cNvPr id="28" name="Straight Connector 27"/>
          <p:cNvCxnSpPr>
            <a:stCxn id="16" idx="5"/>
            <a:endCxn id="26" idx="0"/>
          </p:cNvCxnSpPr>
          <p:nvPr/>
        </p:nvCxnSpPr>
        <p:spPr>
          <a:xfrm rot="16200000" flipH="1">
            <a:off x="5194017" y="5265462"/>
            <a:ext cx="378115" cy="235239"/>
          </a:xfrm>
          <a:prstGeom prst="line">
            <a:avLst/>
          </a:prstGeom>
        </p:spPr>
        <p:style>
          <a:lnRef idx="1">
            <a:schemeClr val="dk1"/>
          </a:lnRef>
          <a:fillRef idx="0">
            <a:schemeClr val="dk1"/>
          </a:fillRef>
          <a:effectRef idx="0">
            <a:schemeClr val="dk1"/>
          </a:effectRef>
          <a:fontRef idx="minor">
            <a:schemeClr val="tx1"/>
          </a:fontRef>
        </p:style>
      </p:cxnSp>
      <p:sp>
        <p:nvSpPr>
          <p:cNvPr id="34" name="Rounded Rectangular Callout 33"/>
          <p:cNvSpPr/>
          <p:nvPr/>
        </p:nvSpPr>
        <p:spPr>
          <a:xfrm>
            <a:off x="2928926" y="6000768"/>
            <a:ext cx="1071570" cy="500066"/>
          </a:xfrm>
          <a:prstGeom prst="wedgeRoundRectCallout">
            <a:avLst>
              <a:gd name="adj1" fmla="val 54890"/>
              <a:gd name="adj2" fmla="val -88648"/>
              <a:gd name="adj3" fmla="val 16667"/>
            </a:avLst>
          </a:prstGeom>
          <a:ln w="12700">
            <a:solidFill>
              <a:srgbClr val="7030A0"/>
            </a:solidFill>
          </a:ln>
        </p:spPr>
        <p:style>
          <a:lnRef idx="2">
            <a:schemeClr val="accent6"/>
          </a:lnRef>
          <a:fillRef idx="1">
            <a:schemeClr val="lt1"/>
          </a:fillRef>
          <a:effectRef idx="0">
            <a:schemeClr val="accent6"/>
          </a:effectRef>
          <a:fontRef idx="minor">
            <a:schemeClr val="dk1"/>
          </a:fontRef>
        </p:style>
        <p:txBody>
          <a:bodyPr rtlCol="1" anchor="ctr"/>
          <a:lstStyle/>
          <a:p>
            <a:pPr algn="ctr" rtl="0"/>
            <a:r>
              <a:rPr lang="en-US" sz="1400" dirty="0" smtClean="0">
                <a:solidFill>
                  <a:schemeClr val="tx1"/>
                </a:solidFill>
              </a:rPr>
              <a:t>Start time snapshot</a:t>
            </a:r>
            <a:endParaRPr lang="he-IL" dirty="0">
              <a:solidFill>
                <a:schemeClr val="tx1"/>
              </a:solidFill>
            </a:endParaRPr>
          </a:p>
        </p:txBody>
      </p:sp>
      <p:sp>
        <p:nvSpPr>
          <p:cNvPr id="35" name="Oval 34"/>
          <p:cNvSpPr/>
          <p:nvPr/>
        </p:nvSpPr>
        <p:spPr>
          <a:xfrm>
            <a:off x="4643438" y="5572140"/>
            <a:ext cx="142875" cy="142875"/>
          </a:xfrm>
          <a:prstGeom prst="ellipse">
            <a:avLst/>
          </a:prstGeom>
          <a:solidFill>
            <a:srgbClr val="00B0F0"/>
          </a:solidFill>
          <a:ln w="6350">
            <a:solidFill>
              <a:srgbClr val="0070C0"/>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linds(horizontal)">
                                      <p:cBhvr>
                                        <p:cTn id="18" dur="500"/>
                                        <p:tgtEl>
                                          <p:spTgt spid="5">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blinds(horizontal)">
                                      <p:cBhvr>
                                        <p:cTn id="21" dur="500"/>
                                        <p:tgtEl>
                                          <p:spTgt spid="35"/>
                                        </p:tgtEl>
                                      </p:cBhvr>
                                    </p:animEffect>
                                  </p:childTnLst>
                                </p:cTn>
                              </p:par>
                              <p:par>
                                <p:cTn id="22" presetID="3" presetClass="entr" presetSubtype="10" fill="hold" nodeType="with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blinds(horizontal)">
                                      <p:cBhvr>
                                        <p:cTn id="24" dur="500"/>
                                        <p:tgtEl>
                                          <p:spTgt spid="32"/>
                                        </p:tgtEl>
                                      </p:cBhvr>
                                    </p:animEffect>
                                  </p:childTnLst>
                                </p:cTn>
                              </p:par>
                              <p:par>
                                <p:cTn id="25" presetID="3" presetClass="entr" presetSubtype="1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par>
                                <p:cTn id="28" presetID="3" presetClass="entr" presetSubtype="10" fill="hold"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linds(horizontal)">
                                      <p:cBhvr>
                                        <p:cTn id="30" dur="500"/>
                                        <p:tgtEl>
                                          <p:spTgt spid="7"/>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par>
                                <p:cTn id="34" presetID="3" presetClass="entr" presetSubtype="10" fill="hold"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blinds(horizontal)">
                                      <p:cBhvr>
                                        <p:cTn id="36" dur="500"/>
                                        <p:tgtEl>
                                          <p:spTgt spid="9"/>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blinds(horizontal)">
                                      <p:cBhvr>
                                        <p:cTn id="39" dur="500"/>
                                        <p:tgtEl>
                                          <p:spTgt spid="10"/>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blinds(horizontal)">
                                      <p:cBhvr>
                                        <p:cTn id="45" dur="500"/>
                                        <p:tgtEl>
                                          <p:spTgt spid="12"/>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blinds(horizontal)">
                                      <p:cBhvr>
                                        <p:cTn id="51" dur="500"/>
                                        <p:tgtEl>
                                          <p:spTgt spid="14"/>
                                        </p:tgtEl>
                                      </p:cBhvr>
                                    </p:animEffect>
                                  </p:childTnLst>
                                </p:cTn>
                              </p:par>
                              <p:par>
                                <p:cTn id="52" presetID="3" presetClass="entr" presetSubtype="10" fill="hold"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blinds(horizontal)">
                                      <p:cBhvr>
                                        <p:cTn id="54" dur="500"/>
                                        <p:tgtEl>
                                          <p:spTgt spid="15"/>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linds(horizontal)">
                                      <p:cBhvr>
                                        <p:cTn id="60" dur="500"/>
                                        <p:tgtEl>
                                          <p:spTgt spid="17"/>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blinds(horizontal)">
                                      <p:cBhvr>
                                        <p:cTn id="63" dur="500"/>
                                        <p:tgtEl>
                                          <p:spTgt spid="18"/>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linds(horizontal)">
                                      <p:cBhvr>
                                        <p:cTn id="66" dur="500"/>
                                        <p:tgtEl>
                                          <p:spTgt spid="19"/>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blinds(horizontal)">
                                      <p:cBhvr>
                                        <p:cTn id="69" dur="500"/>
                                        <p:tgtEl>
                                          <p:spTgt spid="20"/>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linds(horizontal)">
                                      <p:cBhvr>
                                        <p:cTn id="72" dur="500"/>
                                        <p:tgtEl>
                                          <p:spTgt spid="21"/>
                                        </p:tgtEl>
                                      </p:cBhvr>
                                    </p:animEffect>
                                  </p:childTnLst>
                                </p:cTn>
                              </p:par>
                              <p:par>
                                <p:cTn id="73" presetID="3" presetClass="entr" presetSubtype="10" fill="hold" nodeType="with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blinds(horizontal)">
                                      <p:cBhvr>
                                        <p:cTn id="75" dur="500"/>
                                        <p:tgtEl>
                                          <p:spTgt spid="22"/>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linds(horizontal)">
                                      <p:cBhvr>
                                        <p:cTn id="78" dur="500"/>
                                        <p:tgtEl>
                                          <p:spTgt spid="23"/>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blinds(horizontal)">
                                      <p:cBhvr>
                                        <p:cTn id="81" dur="500"/>
                                        <p:tgtEl>
                                          <p:spTgt spid="24"/>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blinds(horizontal)">
                                      <p:cBhvr>
                                        <p:cTn id="84" dur="500"/>
                                        <p:tgtEl>
                                          <p:spTgt spid="25"/>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linds(horizontal)">
                                      <p:cBhvr>
                                        <p:cTn id="87" dur="500"/>
                                        <p:tgtEl>
                                          <p:spTgt spid="26"/>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blinds(horizontal)">
                                      <p:cBhvr>
                                        <p:cTn id="90" dur="500"/>
                                        <p:tgtEl>
                                          <p:spTgt spid="27"/>
                                        </p:tgtEl>
                                      </p:cBhvr>
                                    </p:animEffect>
                                  </p:childTnLst>
                                </p:cTn>
                              </p:par>
                              <p:par>
                                <p:cTn id="91" presetID="3" presetClass="entr" presetSubtype="10" fill="hold"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blinds(horizontal)">
                                      <p:cBhvr>
                                        <p:cTn id="93" dur="500"/>
                                        <p:tgtEl>
                                          <p:spTgt spid="28"/>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blinds(horizontal)">
                                      <p:cBhvr>
                                        <p:cTn id="96" dur="500"/>
                                        <p:tgtEl>
                                          <p:spTgt spid="34"/>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5">
                                            <p:txEl>
                                              <p:pRg st="4" end="4"/>
                                            </p:txEl>
                                          </p:spTgt>
                                        </p:tgtEl>
                                        <p:attrNameLst>
                                          <p:attrName>style.visibility</p:attrName>
                                        </p:attrNameLst>
                                      </p:cBhvr>
                                      <p:to>
                                        <p:strVal val="visible"/>
                                      </p:to>
                                    </p:set>
                                    <p:animEffect transition="in" filter="blinds(horizontal)">
                                      <p:cBhvr>
                                        <p:cTn id="101" dur="500"/>
                                        <p:tgtEl>
                                          <p:spTgt spid="5">
                                            <p:txEl>
                                              <p:pRg st="4" end="4"/>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5">
                                            <p:txEl>
                                              <p:pRg st="5" end="5"/>
                                            </p:txEl>
                                          </p:spTgt>
                                        </p:tgtEl>
                                        <p:attrNameLst>
                                          <p:attrName>style.visibility</p:attrName>
                                        </p:attrNameLst>
                                      </p:cBhvr>
                                      <p:to>
                                        <p:strVal val="visible"/>
                                      </p:to>
                                    </p:set>
                                    <p:animEffect transition="in" filter="blinds(horizontal)">
                                      <p:cBhvr>
                                        <p:cTn id="106"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8" grpId="0" animBg="1"/>
      <p:bldP spid="10" grpId="0"/>
      <p:bldP spid="11" grpId="0"/>
      <p:bldP spid="12" grpId="0" animBg="1"/>
      <p:bldP spid="13" grpId="0"/>
      <p:bldP spid="14" grpId="0" animBg="1"/>
      <p:bldP spid="16" grpId="0" animBg="1"/>
      <p:bldP spid="17" grpId="0"/>
      <p:bldP spid="18" grpId="0" animBg="1"/>
      <p:bldP spid="19" grpId="0" animBg="1"/>
      <p:bldP spid="20" grpId="0"/>
      <p:bldP spid="21" grpId="0"/>
      <p:bldP spid="23" grpId="0"/>
      <p:bldP spid="24" grpId="0" animBg="1"/>
      <p:bldP spid="25" grpId="0" animBg="1"/>
      <p:bldP spid="26" grpId="0" animBg="1"/>
      <p:bldP spid="27" grpId="0" animBg="1"/>
      <p:bldP spid="34" grpId="0" animBg="1"/>
      <p:bldP spid="35"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8111</TotalTime>
  <Words>2424</Words>
  <Application>Microsoft Office PowerPoint</Application>
  <PresentationFormat>On-screen Show (4:3)</PresentationFormat>
  <Paragraphs>424</Paragraphs>
  <Slides>24</Slides>
  <Notes>15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Civic</vt:lpstr>
      <vt:lpstr>SMV: Selective Multi-Versioning STM</vt:lpstr>
      <vt:lpstr>Agenda</vt:lpstr>
      <vt:lpstr>Forceful aborts</vt:lpstr>
      <vt:lpstr>Unnecessary aborts</vt:lpstr>
      <vt:lpstr>Multi-Versioning in STM</vt:lpstr>
      <vt:lpstr>GC challenge</vt:lpstr>
      <vt:lpstr>Visibility challenge</vt:lpstr>
      <vt:lpstr>Agenda</vt:lpstr>
      <vt:lpstr>SMV design principles</vt:lpstr>
      <vt:lpstr>SMV design principles – GC challenge</vt:lpstr>
      <vt:lpstr>Automated GC in SMV</vt:lpstr>
      <vt:lpstr>SMV time progress</vt:lpstr>
      <vt:lpstr>Selective Multi-Versioning STM – overview</vt:lpstr>
      <vt:lpstr>Selective Multi-Versioning STM – GC overview</vt:lpstr>
      <vt:lpstr>“Unready” time points issue</vt:lpstr>
      <vt:lpstr>“Unready” time points solution</vt:lpstr>
      <vt:lpstr>Limiting time point traversals</vt:lpstr>
      <vt:lpstr>Agenda</vt:lpstr>
      <vt:lpstr>Preliminary evaluation – experiment setup</vt:lpstr>
      <vt:lpstr>Read-dominated workloads</vt:lpstr>
      <vt:lpstr>Read-write workloads</vt:lpstr>
      <vt:lpstr>Memory consumption</vt:lpstr>
      <vt:lpstr>Further work</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Maintaining Multiple Versions in Software Transactional Memory</dc:title>
  <cp:lastModifiedBy>user</cp:lastModifiedBy>
  <cp:revision>126</cp:revision>
  <dcterms:modified xsi:type="dcterms:W3CDTF">2010-04-13T05:00:46Z</dcterms:modified>
</cp:coreProperties>
</file>